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31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312" r:id="rId37"/>
    <p:sldId id="313" r:id="rId38"/>
    <p:sldId id="314" r:id="rId39"/>
    <p:sldId id="290" r:id="rId40"/>
    <p:sldId id="315" r:id="rId41"/>
    <p:sldId id="291" r:id="rId42"/>
    <p:sldId id="292" r:id="rId43"/>
    <p:sldId id="316" r:id="rId44"/>
    <p:sldId id="294" r:id="rId45"/>
    <p:sldId id="317" r:id="rId46"/>
    <p:sldId id="297" r:id="rId47"/>
    <p:sldId id="318" r:id="rId48"/>
    <p:sldId id="298" r:id="rId49"/>
    <p:sldId id="319" r:id="rId50"/>
    <p:sldId id="299" r:id="rId51"/>
    <p:sldId id="300" r:id="rId52"/>
    <p:sldId id="320" r:id="rId53"/>
    <p:sldId id="301" r:id="rId54"/>
    <p:sldId id="302" r:id="rId55"/>
    <p:sldId id="321" r:id="rId56"/>
    <p:sldId id="322" r:id="rId57"/>
    <p:sldId id="323" r:id="rId58"/>
    <p:sldId id="304" r:id="rId59"/>
    <p:sldId id="305" r:id="rId60"/>
    <p:sldId id="306" r:id="rId61"/>
    <p:sldId id="307" r:id="rId62"/>
    <p:sldId id="308" r:id="rId63"/>
    <p:sldId id="309" r:id="rId64"/>
    <p:sldId id="310" r:id="rId65"/>
  </p:sldIdLst>
  <p:sldSz cx="12192000" cy="6858000"/>
  <p:notesSz cx="6858000" cy="9144000"/>
  <p:embeddedFontLst>
    <p:embeddedFont>
      <p:font typeface="Calibri" panose="020F0502020204030204" pitchFamily="34" charset="0"/>
      <p:regular r:id="rId67"/>
      <p:bold r:id="rId68"/>
      <p:italic r:id="rId69"/>
      <p:boldItalic r:id="rId70"/>
    </p:embeddedFont>
    <p:embeddedFont>
      <p:font typeface="Inter" panose="020B0502030000000004" pitchFamily="34" charset="0"/>
      <p:regular r:id="rId71"/>
      <p:bold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3" roundtripDataSignature="AMtx7mjwi1NWwXf7kHfAcQ6Ju8whNBsY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8701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AR" noProof="0" dirty="0"/>
          </a:p>
        </p:txBody>
      </p:sp>
      <p:sp>
        <p:nvSpPr>
          <p:cNvPr id="288" name="Google Shape;28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95071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08426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95841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77056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76571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62895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0557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14859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416509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98494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140310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38047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6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6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5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-23854"/>
            <a:ext cx="12192000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12" name="Google Shape;12;p5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5879611"/>
            <a:ext cx="12192000" cy="9715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19.png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endParaRPr dirty="0"/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Autoridades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de mesa</a:t>
            </a:r>
            <a:endParaRPr dirty="0"/>
          </a:p>
        </p:txBody>
      </p:sp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38200" y="2128939"/>
            <a:ext cx="2890664" cy="1063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Máxima autoridad de la mesa de votación.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838200" y="4400432"/>
            <a:ext cx="3367014" cy="1279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marR="0" lvl="1" indent="0" algn="l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Asiste</a:t>
            </a:r>
            <a:r>
              <a:rPr lang="en-US" sz="20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al/a la </a:t>
            </a:r>
            <a:r>
              <a:rPr lang="en-US" sz="2000" b="0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presidente</a:t>
            </a:r>
            <a:r>
              <a:rPr lang="en-US" sz="20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/a de mesa y lo </a:t>
            </a:r>
            <a:r>
              <a:rPr lang="en-US" sz="2000" b="0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reemplaza</a:t>
            </a:r>
            <a:r>
              <a:rPr lang="en-US" sz="20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de forma temporal o </a:t>
            </a:r>
            <a:r>
              <a:rPr lang="en-US" sz="2000" b="0" i="0" u="none" strike="noStrike" cap="none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permanente</a:t>
            </a:r>
            <a:r>
              <a:rPr lang="en-US" sz="20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838200" y="1624883"/>
            <a:ext cx="2890664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PRESIDENTE/A</a:t>
            </a:r>
            <a:endParaRPr sz="28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838200" y="3408734"/>
            <a:ext cx="564700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VICEPRESIDENTE/A (vocal titular)</a:t>
            </a:r>
            <a:endParaRPr dirty="0"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4964" y="1006702"/>
            <a:ext cx="3702688" cy="4831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Autoridades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de mesa (Ac. CNE N° 62/21)</a:t>
            </a:r>
            <a:endParaRPr dirty="0"/>
          </a:p>
        </p:txBody>
      </p:sp>
      <p:sp>
        <p:nvSpPr>
          <p:cNvPr id="97" name="Google Shape;97;p2"/>
          <p:cNvSpPr txBox="1"/>
          <p:nvPr/>
        </p:nvSpPr>
        <p:spPr>
          <a:xfrm>
            <a:off x="762000" y="3140968"/>
            <a:ext cx="564700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s-MX" sz="1800" b="1" dirty="0"/>
              <a:t>VOCALES TITULARES</a:t>
            </a:r>
            <a:r>
              <a:rPr lang="es-MX" sz="1800" dirty="0"/>
              <a:t>: </a:t>
            </a:r>
            <a:r>
              <a:rPr lang="es-AR" sz="1800" dirty="0"/>
              <a:t>convocados para desempeñarse en la jornada electoral – art 72, Código Electoral Nacional.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endParaRPr lang="es-AR"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s-AR" sz="1800" b="1" dirty="0"/>
              <a:t>SUPLENTES:</a:t>
            </a:r>
            <a:r>
              <a:rPr lang="es-AR" sz="1800" dirty="0"/>
              <a:t> </a:t>
            </a:r>
            <a:r>
              <a:rPr lang="es-MX" sz="1800" dirty="0"/>
              <a:t>designación condicional supeditada a la ausencia de los titulares designados. </a:t>
            </a:r>
            <a:endParaRPr sz="1800" dirty="0"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4964" y="1006702"/>
            <a:ext cx="3702688" cy="4831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1798128-4148-4BAF-AC29-688CC76D1D8A}"/>
              </a:ext>
            </a:extLst>
          </p:cNvPr>
          <p:cNvSpPr txBox="1"/>
          <p:nvPr/>
        </p:nvSpPr>
        <p:spPr>
          <a:xfrm>
            <a:off x="762000" y="1249928"/>
            <a:ext cx="716690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La Justicia Nacional Electoral, seleccionará y notificará a un/a presidente/a y dos vocales titulares por cada mesa electoral, y a dos suplentes.</a:t>
            </a:r>
          </a:p>
          <a:p>
            <a:endParaRPr lang="es-MX" sz="24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2581387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¿Cuándo votamos?</a:t>
            </a:r>
            <a:endParaRPr sz="32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838200" y="1648202"/>
            <a:ext cx="5257800" cy="4021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 b="1">
                <a:solidFill>
                  <a:srgbClr val="3F3F3F"/>
                </a:solidFill>
              </a:rPr>
              <a:t>ELECCIONES PASO 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Primarias, abiertas, simultáneas y obligatorias 12 de septiembre.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endParaRPr sz="40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 b="1">
                <a:solidFill>
                  <a:srgbClr val="3F3F3F"/>
                </a:solidFill>
              </a:rPr>
              <a:t>ELECCIONES GENERALES 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14 de noviembre.</a:t>
            </a:r>
            <a:endParaRPr b="1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05" name="Google Shape;10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2910" y="730251"/>
            <a:ext cx="4343400" cy="56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¿Qué elegimos?</a:t>
            </a:r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6201770" y="1648202"/>
            <a:ext cx="5248702" cy="4021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</a:pPr>
            <a:r>
              <a:rPr lang="en-US" b="1">
                <a:solidFill>
                  <a:srgbClr val="3F3F3F"/>
                </a:solidFill>
              </a:rPr>
              <a:t>DIPUTADOS/AS NACIONALES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</a:pPr>
            <a:r>
              <a:rPr lang="en-US" b="1">
                <a:solidFill>
                  <a:srgbClr val="3F3F3F"/>
                </a:solidFill>
              </a:rPr>
              <a:t>SENADORES/AS NACIONALES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en las provincias Catamarca, Chubut, Córdoba, Corrientes, La Pampa, Mendoza,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Santa Fe y Tucumán.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b="1">
                <a:solidFill>
                  <a:srgbClr val="3F3F3F"/>
                </a:solidFill>
              </a:rPr>
              <a:t>CARGOS PROVINCIALES Y MUNICIPALES 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en algunos distritos.</a:t>
            </a:r>
            <a:endParaRPr>
              <a:solidFill>
                <a:srgbClr val="7F7F7F"/>
              </a:solidFill>
            </a:endParaRPr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3868" y="1142541"/>
            <a:ext cx="2664296" cy="4855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¿Qué elegimos?</a:t>
            </a:r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1023582" y="2289647"/>
            <a:ext cx="10031104" cy="2432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</a:pPr>
            <a:r>
              <a:rPr lang="en-US" sz="3200">
                <a:solidFill>
                  <a:srgbClr val="3F3F3F"/>
                </a:solidFill>
              </a:rPr>
              <a:t>En las PASO elegimos listas de </a:t>
            </a:r>
            <a:r>
              <a:rPr lang="en-US" sz="3200" b="1">
                <a:solidFill>
                  <a:srgbClr val="0070C0"/>
                </a:solidFill>
              </a:rPr>
              <a:t>precandidatos/as</a:t>
            </a:r>
            <a:r>
              <a:rPr lang="en-US" sz="3200">
                <a:solidFill>
                  <a:srgbClr val="0070C0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para que puedan participar en las elecciones generales.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Char char="•"/>
            </a:pPr>
            <a:r>
              <a:rPr lang="en-US" sz="3200">
                <a:solidFill>
                  <a:srgbClr val="3F3F3F"/>
                </a:solidFill>
              </a:rPr>
              <a:t>Solamente pueden participar en las elecciones generales las agrupaciones que obtengan entre todas sus listas un umbral de </a:t>
            </a:r>
            <a:r>
              <a:rPr lang="en-US" sz="3200" b="1">
                <a:solidFill>
                  <a:srgbClr val="0070C0"/>
                </a:solidFill>
              </a:rPr>
              <a:t>1,5 % </a:t>
            </a:r>
            <a:r>
              <a:rPr lang="en-US" sz="3200">
                <a:solidFill>
                  <a:srgbClr val="3F3F3F"/>
                </a:solidFill>
              </a:rPr>
              <a:t>de votos para la categoría que se trate.</a:t>
            </a: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838200" y="1910687"/>
            <a:ext cx="10515600" cy="3207223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25" name="Google Shape;125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6"/>
          <p:cNvSpPr txBox="1"/>
          <p:nvPr/>
        </p:nvSpPr>
        <p:spPr>
          <a:xfrm>
            <a:off x="1093525" y="1144776"/>
            <a:ext cx="5511990" cy="193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Inter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Sujetos del proceso </a:t>
            </a:r>
            <a:r>
              <a:rPr lang="en-US" sz="48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electoral</a:t>
            </a:r>
            <a:endParaRPr sz="44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1093525" y="3096403"/>
            <a:ext cx="4947884" cy="118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Actores que ejercen distintas funciones en el establecimiento de votación.</a:t>
            </a:r>
            <a:endParaRPr sz="2400" b="0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1. Autoridades de mesa</a:t>
            </a:r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body" idx="1"/>
          </p:nvPr>
        </p:nvSpPr>
        <p:spPr>
          <a:xfrm>
            <a:off x="838200" y="1694146"/>
            <a:ext cx="6619164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 b="1" dirty="0">
                <a:solidFill>
                  <a:srgbClr val="3F3F3F"/>
                </a:solidFill>
              </a:rPr>
              <a:t>PRESIDENTE/A Y VICEPRESIDENTE/A DE MESA (vocal titular)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 sz="2400" dirty="0">
                <a:solidFill>
                  <a:srgbClr val="7F7F7F"/>
                </a:solidFill>
              </a:rPr>
              <a:t>Deben </a:t>
            </a:r>
            <a:r>
              <a:rPr lang="en-US" sz="2400" dirty="0" err="1">
                <a:solidFill>
                  <a:srgbClr val="7F7F7F"/>
                </a:solidFill>
              </a:rPr>
              <a:t>permanecer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en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el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establecimiento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durante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todo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el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acto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comicial</a:t>
            </a:r>
            <a:r>
              <a:rPr lang="en-US" sz="2400" dirty="0">
                <a:solidFill>
                  <a:srgbClr val="7F7F7F"/>
                </a:solidFill>
              </a:rPr>
              <a:t>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 sz="2400" dirty="0">
                <a:solidFill>
                  <a:srgbClr val="7F7F7F"/>
                </a:solidFill>
              </a:rPr>
              <a:t>Al </a:t>
            </a:r>
            <a:r>
              <a:rPr lang="en-US" sz="2400" dirty="0" err="1">
                <a:solidFill>
                  <a:srgbClr val="7F7F7F"/>
                </a:solidFill>
              </a:rPr>
              <a:t>reemplazarse</a:t>
            </a:r>
            <a:r>
              <a:rPr lang="en-US" sz="2400" dirty="0">
                <a:solidFill>
                  <a:srgbClr val="7F7F7F"/>
                </a:solidFill>
              </a:rPr>
              <a:t> entre </a:t>
            </a:r>
            <a:r>
              <a:rPr lang="en-US" sz="2400" dirty="0" err="1">
                <a:solidFill>
                  <a:srgbClr val="7F7F7F"/>
                </a:solidFill>
              </a:rPr>
              <a:t>sí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dejarán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constancia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en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el</a:t>
            </a:r>
            <a:r>
              <a:rPr lang="en-US" sz="2400" dirty="0">
                <a:solidFill>
                  <a:srgbClr val="7F7F7F"/>
                </a:solidFill>
              </a:rPr>
              <a:t> acta </a:t>
            </a:r>
            <a:r>
              <a:rPr lang="en-US" sz="2400" dirty="0" err="1">
                <a:solidFill>
                  <a:srgbClr val="7F7F7F"/>
                </a:solidFill>
              </a:rPr>
              <a:t>complementaria</a:t>
            </a:r>
            <a:r>
              <a:rPr lang="en-US" sz="2400" dirty="0">
                <a:solidFill>
                  <a:srgbClr val="7F7F7F"/>
                </a:solidFill>
              </a:rPr>
              <a:t> de la hora </a:t>
            </a:r>
            <a:r>
              <a:rPr lang="en-US" sz="2400" dirty="0" err="1">
                <a:solidFill>
                  <a:srgbClr val="7F7F7F"/>
                </a:solidFill>
              </a:rPr>
              <a:t>en</a:t>
            </a:r>
            <a:r>
              <a:rPr lang="en-US" sz="2400" dirty="0">
                <a:solidFill>
                  <a:srgbClr val="7F7F7F"/>
                </a:solidFill>
              </a:rPr>
              <a:t> que toman y </a:t>
            </a:r>
            <a:r>
              <a:rPr lang="en-US" sz="2400" dirty="0" err="1">
                <a:solidFill>
                  <a:srgbClr val="7F7F7F"/>
                </a:solidFill>
              </a:rPr>
              <a:t>dejan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el</a:t>
            </a:r>
            <a:r>
              <a:rPr lang="en-US" sz="2400" dirty="0">
                <a:solidFill>
                  <a:srgbClr val="7F7F7F"/>
                </a:solidFill>
              </a:rPr>
              <a:t> cargo.</a:t>
            </a:r>
            <a:endParaRPr dirty="0"/>
          </a:p>
        </p:txBody>
      </p:sp>
      <p:pic>
        <p:nvPicPr>
          <p:cNvPr id="134" name="Google Shape;13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7103" y="1006702"/>
            <a:ext cx="3702688" cy="4831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2. Fiscales partidarios</a:t>
            </a:r>
            <a:endParaRPr/>
          </a:p>
        </p:txBody>
      </p:sp>
      <p:sp>
        <p:nvSpPr>
          <p:cNvPr id="140" name="Google Shape;140;p8"/>
          <p:cNvSpPr txBox="1">
            <a:spLocks noGrp="1"/>
          </p:cNvSpPr>
          <p:nvPr>
            <p:ph type="body" idx="1"/>
          </p:nvPr>
        </p:nvSpPr>
        <p:spPr>
          <a:xfrm>
            <a:off x="5916810" y="3903266"/>
            <a:ext cx="5341452" cy="197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400">
                <a:solidFill>
                  <a:srgbClr val="7F7F7F"/>
                </a:solidFill>
              </a:rPr>
              <a:t>El fiscal de mesa y general pueden actuar de forma simultánea.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400">
                <a:solidFill>
                  <a:srgbClr val="7F7F7F"/>
                </a:solidFill>
              </a:rPr>
              <a:t>Representan a las agrupaciones políticas (o listas).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400">
                <a:solidFill>
                  <a:srgbClr val="7F7F7F"/>
                </a:solidFill>
              </a:rPr>
              <a:t>No son autoridades de mesa.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400">
                <a:solidFill>
                  <a:srgbClr val="7F7F7F"/>
                </a:solidFill>
              </a:rPr>
              <a:t>Su misión es fiscalizar las operaciones del acto electoral y formalizar reclamos.</a:t>
            </a:r>
            <a:endParaRPr/>
          </a:p>
        </p:txBody>
      </p:sp>
      <p:sp>
        <p:nvSpPr>
          <p:cNvPr id="141" name="Google Shape;141;p8"/>
          <p:cNvSpPr/>
          <p:nvPr/>
        </p:nvSpPr>
        <p:spPr>
          <a:xfrm>
            <a:off x="5691116" y="3623482"/>
            <a:ext cx="5662684" cy="2272347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6096000" y="1361595"/>
            <a:ext cx="5257798" cy="227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FISCALES DE MESA: </a:t>
            </a:r>
            <a:endParaRPr/>
          </a:p>
          <a:p>
            <a: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uno/a por cada lista en cada mesa.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FISCALES GENERALES: </a:t>
            </a:r>
            <a:endParaRPr/>
          </a:p>
          <a:p>
            <a: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uno/a en el establecimiento de votación.</a:t>
            </a:r>
            <a:endParaRPr/>
          </a:p>
        </p:txBody>
      </p:sp>
      <p:pic>
        <p:nvPicPr>
          <p:cNvPr id="143" name="Google Shape;14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152" y="1508899"/>
            <a:ext cx="4714794" cy="4250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3. Delegado/a (Justicia Nacional Electoral)</a:t>
            </a:r>
            <a:endParaRPr/>
          </a:p>
        </p:txBody>
      </p:sp>
      <p:sp>
        <p:nvSpPr>
          <p:cNvPr id="149" name="Google Shape;149;p9"/>
          <p:cNvSpPr txBox="1">
            <a:spLocks noGrp="1"/>
          </p:cNvSpPr>
          <p:nvPr>
            <p:ph type="body" idx="1"/>
          </p:nvPr>
        </p:nvSpPr>
        <p:spPr>
          <a:xfrm>
            <a:off x="838200" y="1694146"/>
            <a:ext cx="5257800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Es un/a ciudadano/a designado/a por el/la juez/a federal con competencia electoral para actuar como nexo entre éste/a y todos los sujetos que se encuentren presentes en el establecimiento de votación.</a:t>
            </a:r>
            <a:endParaRPr/>
          </a:p>
        </p:txBody>
      </p:sp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8978" y="1173708"/>
            <a:ext cx="3552684" cy="4870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4.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Comando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General Electoral</a:t>
            </a:r>
            <a:endParaRPr dirty="0"/>
          </a:p>
        </p:txBody>
      </p:sp>
      <p:sp>
        <p:nvSpPr>
          <p:cNvPr id="163" name="Google Shape;163;p11"/>
          <p:cNvSpPr txBox="1">
            <a:spLocks noGrp="1"/>
          </p:cNvSpPr>
          <p:nvPr>
            <p:ph type="body" idx="1"/>
          </p:nvPr>
        </p:nvSpPr>
        <p:spPr>
          <a:xfrm>
            <a:off x="6095999" y="1694146"/>
            <a:ext cx="5257799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Integrado</a:t>
            </a:r>
            <a:r>
              <a:rPr lang="en-US" sz="2400" dirty="0">
                <a:solidFill>
                  <a:srgbClr val="3F3F3F"/>
                </a:solidFill>
              </a:rPr>
              <a:t> por las </a:t>
            </a:r>
            <a:r>
              <a:rPr lang="en-US" sz="2400" b="1" dirty="0" err="1">
                <a:solidFill>
                  <a:srgbClr val="3F3F3F"/>
                </a:solidFill>
              </a:rPr>
              <a:t>fuerzas</a:t>
            </a:r>
            <a:r>
              <a:rPr lang="en-US" sz="2400" b="1" dirty="0">
                <a:solidFill>
                  <a:srgbClr val="3F3F3F"/>
                </a:solidFill>
              </a:rPr>
              <a:t> armadas </a:t>
            </a:r>
            <a:r>
              <a:rPr lang="en-US" sz="2400" dirty="0">
                <a:solidFill>
                  <a:srgbClr val="3F3F3F"/>
                </a:solidFill>
              </a:rPr>
              <a:t>y de </a:t>
            </a:r>
            <a:r>
              <a:rPr lang="en-US" sz="2400" b="1" dirty="0" err="1">
                <a:solidFill>
                  <a:srgbClr val="3F3F3F"/>
                </a:solidFill>
              </a:rPr>
              <a:t>seguridad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Responsables</a:t>
            </a:r>
            <a:r>
              <a:rPr lang="en-US" sz="2400" dirty="0">
                <a:solidFill>
                  <a:srgbClr val="3F3F3F"/>
                </a:solidFill>
              </a:rPr>
              <a:t> de las </a:t>
            </a:r>
            <a:r>
              <a:rPr lang="en-US" sz="2400" dirty="0" err="1">
                <a:solidFill>
                  <a:srgbClr val="3F3F3F"/>
                </a:solidFill>
              </a:rPr>
              <a:t>medidas</a:t>
            </a:r>
            <a:r>
              <a:rPr lang="en-US" sz="2400" dirty="0">
                <a:solidFill>
                  <a:srgbClr val="3F3F3F"/>
                </a:solidFill>
              </a:rPr>
              <a:t> de </a:t>
            </a:r>
            <a:r>
              <a:rPr lang="en-US" sz="2400" dirty="0" err="1">
                <a:solidFill>
                  <a:srgbClr val="3F3F3F"/>
                </a:solidFill>
              </a:rPr>
              <a:t>seguridad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establecimiento</a:t>
            </a:r>
            <a:r>
              <a:rPr lang="en-US" sz="2400" dirty="0">
                <a:solidFill>
                  <a:srgbClr val="3F3F3F"/>
                </a:solidFill>
              </a:rPr>
              <a:t> de </a:t>
            </a:r>
            <a:r>
              <a:rPr lang="en-US" sz="2400" dirty="0" err="1">
                <a:solidFill>
                  <a:srgbClr val="3F3F3F"/>
                </a:solidFill>
              </a:rPr>
              <a:t>votación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Sólo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recibirá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ordenes</a:t>
            </a:r>
            <a:r>
              <a:rPr lang="en-US" sz="2400" dirty="0">
                <a:solidFill>
                  <a:srgbClr val="3F3F3F"/>
                </a:solidFill>
              </a:rPr>
              <a:t> del </a:t>
            </a:r>
            <a:r>
              <a:rPr lang="en-US" sz="2400" dirty="0" err="1">
                <a:solidFill>
                  <a:srgbClr val="3F3F3F"/>
                </a:solidFill>
              </a:rPr>
              <a:t>funcionario</a:t>
            </a:r>
            <a:r>
              <a:rPr lang="en-US" sz="2400" dirty="0">
                <a:solidFill>
                  <a:srgbClr val="3F3F3F"/>
                </a:solidFill>
              </a:rPr>
              <a:t> que </a:t>
            </a:r>
            <a:r>
              <a:rPr lang="en-US" sz="2400" dirty="0" err="1">
                <a:solidFill>
                  <a:srgbClr val="3F3F3F"/>
                </a:solidFill>
              </a:rPr>
              <a:t>ejerza</a:t>
            </a:r>
            <a:r>
              <a:rPr lang="en-US" sz="2400" dirty="0">
                <a:solidFill>
                  <a:srgbClr val="3F3F3F"/>
                </a:solidFill>
              </a:rPr>
              <a:t> la </a:t>
            </a:r>
            <a:r>
              <a:rPr lang="en-US" sz="2400" dirty="0" err="1">
                <a:solidFill>
                  <a:srgbClr val="3F3F3F"/>
                </a:solidFill>
              </a:rPr>
              <a:t>presidencia</a:t>
            </a:r>
            <a:r>
              <a:rPr lang="en-US" sz="2400" dirty="0">
                <a:solidFill>
                  <a:srgbClr val="3F3F3F"/>
                </a:solidFill>
              </a:rPr>
              <a:t> de mesa.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Ejercerá</a:t>
            </a:r>
            <a:r>
              <a:rPr lang="en-US" sz="2400" dirty="0">
                <a:solidFill>
                  <a:srgbClr val="3F3F3F"/>
                </a:solidFill>
              </a:rPr>
              <a:t> la </a:t>
            </a:r>
            <a:r>
              <a:rPr lang="en-US" sz="2400" dirty="0" err="1">
                <a:solidFill>
                  <a:srgbClr val="3F3F3F"/>
                </a:solidFill>
              </a:rPr>
              <a:t>función</a:t>
            </a:r>
            <a:r>
              <a:rPr lang="en-US" sz="2400" dirty="0">
                <a:solidFill>
                  <a:srgbClr val="3F3F3F"/>
                </a:solidFill>
              </a:rPr>
              <a:t> de </a:t>
            </a:r>
            <a:r>
              <a:rPr lang="en-US" sz="2400" dirty="0" err="1">
                <a:solidFill>
                  <a:srgbClr val="3F3F3F"/>
                </a:solidFill>
              </a:rPr>
              <a:t>facilitador</a:t>
            </a:r>
            <a:r>
              <a:rPr lang="en-US" sz="2400" dirty="0">
                <a:solidFill>
                  <a:srgbClr val="3F3F3F"/>
                </a:solidFill>
              </a:rPr>
              <a:t>/a </a:t>
            </a:r>
            <a:r>
              <a:rPr lang="en-US" sz="2400" dirty="0" err="1">
                <a:solidFill>
                  <a:srgbClr val="3F3F3F"/>
                </a:solidFill>
              </a:rPr>
              <a:t>sanitario</a:t>
            </a:r>
            <a:r>
              <a:rPr lang="en-US" sz="2400" dirty="0">
                <a:solidFill>
                  <a:srgbClr val="3F3F3F"/>
                </a:solidFill>
              </a:rPr>
              <a:t>/a.</a:t>
            </a:r>
            <a:endParaRPr dirty="0"/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2042" y="1304032"/>
            <a:ext cx="3501268" cy="4568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>
            <a:spLocks noGrp="1"/>
          </p:cNvSpPr>
          <p:nvPr>
            <p:ph type="title"/>
          </p:nvPr>
        </p:nvSpPr>
        <p:spPr>
          <a:xfrm>
            <a:off x="838200" y="230114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Facilitador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/a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sanitario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/a</a:t>
            </a:r>
            <a:endParaRPr sz="32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10"/>
          <p:cNvSpPr txBox="1">
            <a:spLocks noGrp="1"/>
          </p:cNvSpPr>
          <p:nvPr>
            <p:ph type="body" idx="1"/>
          </p:nvPr>
        </p:nvSpPr>
        <p:spPr>
          <a:xfrm>
            <a:off x="838200" y="1482436"/>
            <a:ext cx="6053122" cy="442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AR" sz="2400" dirty="0">
                <a:solidFill>
                  <a:srgbClr val="3F3F3F"/>
                </a:solidFill>
              </a:rPr>
              <a:t>Debe velar por el cumplimiento del protocolo sanitario en el establecimiento de votación.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AR" sz="2400" dirty="0">
                <a:solidFill>
                  <a:srgbClr val="3F3F3F"/>
                </a:solidFill>
              </a:rPr>
              <a:t>Está función estará a cargo del personal del Comando General Electoral.</a:t>
            </a:r>
            <a:endParaRPr lang="es-AR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</a:pPr>
            <a:r>
              <a:rPr lang="es-AR" sz="2000" dirty="0">
                <a:solidFill>
                  <a:srgbClr val="7F7F7F"/>
                </a:solidFill>
              </a:rPr>
              <a:t>Ordenar el ingreso de los/as votantes. </a:t>
            </a:r>
            <a:endParaRPr lang="es-AR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</a:pPr>
            <a:r>
              <a:rPr lang="es-AR" sz="2000" dirty="0">
                <a:solidFill>
                  <a:srgbClr val="7F7F7F"/>
                </a:solidFill>
              </a:rPr>
              <a:t>Constatar que se cumpla con la distancia social, uso de barbijo y sanitización de manos.</a:t>
            </a:r>
            <a:endParaRPr lang="es-AR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</a:pPr>
            <a:r>
              <a:rPr lang="es-AR" sz="2000" dirty="0">
                <a:solidFill>
                  <a:srgbClr val="7F7F7F"/>
                </a:solidFill>
              </a:rPr>
              <a:t>Ordenar el ingreso de los/as electores/as, sobre todo después de las 18:00 horas de quienes aguardaban antes de ese horario.</a:t>
            </a:r>
          </a:p>
        </p:txBody>
      </p:sp>
      <p:pic>
        <p:nvPicPr>
          <p:cNvPr id="5" name="Google Shape;164;p11">
            <a:extLst>
              <a:ext uri="{FF2B5EF4-FFF2-40B4-BE49-F238E27FC236}">
                <a16:creationId xmlns:a16="http://schemas.microsoft.com/office/drawing/2014/main" id="{6073A5A9-6CBF-4817-94A0-6AFE3DDA31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1322" y="1008611"/>
            <a:ext cx="3501268" cy="45685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5. Personal del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Correo</a:t>
            </a:r>
            <a:endParaRPr dirty="0"/>
          </a:p>
        </p:txBody>
      </p:sp>
      <p:sp>
        <p:nvSpPr>
          <p:cNvPr id="170" name="Google Shape;170;p12"/>
          <p:cNvSpPr txBox="1">
            <a:spLocks noGrp="1"/>
          </p:cNvSpPr>
          <p:nvPr>
            <p:ph type="body" idx="1"/>
          </p:nvPr>
        </p:nvSpPr>
        <p:spPr>
          <a:xfrm>
            <a:off x="838200" y="2678884"/>
            <a:ext cx="5257800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 dirty="0" err="1">
                <a:solidFill>
                  <a:srgbClr val="3F3F3F"/>
                </a:solidFill>
              </a:rPr>
              <a:t>Encargado</a:t>
            </a:r>
            <a:r>
              <a:rPr lang="en-US" sz="2400" dirty="0">
                <a:solidFill>
                  <a:srgbClr val="3F3F3F"/>
                </a:solidFill>
              </a:rPr>
              <a:t>/a del </a:t>
            </a:r>
            <a:r>
              <a:rPr lang="en-US" sz="2400" dirty="0" err="1">
                <a:solidFill>
                  <a:srgbClr val="3F3F3F"/>
                </a:solidFill>
              </a:rPr>
              <a:t>despliegue</a:t>
            </a:r>
            <a:r>
              <a:rPr lang="en-US" sz="2400" dirty="0">
                <a:solidFill>
                  <a:srgbClr val="3F3F3F"/>
                </a:solidFill>
              </a:rPr>
              <a:t> y </a:t>
            </a:r>
            <a:r>
              <a:rPr lang="en-US" sz="2400" dirty="0" err="1">
                <a:solidFill>
                  <a:srgbClr val="3F3F3F"/>
                </a:solidFill>
              </a:rPr>
              <a:t>repliegue</a:t>
            </a:r>
            <a:r>
              <a:rPr lang="en-US" sz="2400" dirty="0">
                <a:solidFill>
                  <a:srgbClr val="3F3F3F"/>
                </a:solidFill>
              </a:rPr>
              <a:t> del material electoral.</a:t>
            </a:r>
            <a:endParaRPr dirty="0"/>
          </a:p>
        </p:txBody>
      </p:sp>
      <p:pic>
        <p:nvPicPr>
          <p:cNvPr id="171" name="Google Shape;17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3881" y="1960832"/>
            <a:ext cx="4499919" cy="293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6.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Acompañantes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cívico-electorales</a:t>
            </a:r>
            <a:endParaRPr dirty="0"/>
          </a:p>
        </p:txBody>
      </p:sp>
      <p:sp>
        <p:nvSpPr>
          <p:cNvPr id="177" name="Google Shape;177;p13"/>
          <p:cNvSpPr txBox="1">
            <a:spLocks noGrp="1"/>
          </p:cNvSpPr>
          <p:nvPr>
            <p:ph type="body" idx="1"/>
          </p:nvPr>
        </p:nvSpPr>
        <p:spPr>
          <a:xfrm>
            <a:off x="838200" y="1694146"/>
            <a:ext cx="5590735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 dirty="0" err="1">
                <a:solidFill>
                  <a:srgbClr val="3F3F3F"/>
                </a:solidFill>
              </a:rPr>
              <a:t>Organizaciones</a:t>
            </a:r>
            <a:r>
              <a:rPr lang="en-US" sz="2400" dirty="0">
                <a:solidFill>
                  <a:srgbClr val="3F3F3F"/>
                </a:solidFill>
              </a:rPr>
              <a:t> de la </a:t>
            </a:r>
            <a:r>
              <a:rPr lang="en-US" sz="2400" dirty="0" err="1">
                <a:solidFill>
                  <a:srgbClr val="3F3F3F"/>
                </a:solidFill>
              </a:rPr>
              <a:t>sociedad</a:t>
            </a:r>
            <a:r>
              <a:rPr lang="en-US" sz="2400" dirty="0">
                <a:solidFill>
                  <a:srgbClr val="3F3F3F"/>
                </a:solidFill>
              </a:rPr>
              <a:t> civil, </a:t>
            </a:r>
            <a:r>
              <a:rPr lang="en-US" sz="2400" dirty="0" err="1">
                <a:solidFill>
                  <a:srgbClr val="3F3F3F"/>
                </a:solidFill>
              </a:rPr>
              <a:t>autorizadas</a:t>
            </a:r>
            <a:r>
              <a:rPr lang="en-US" sz="2400" dirty="0">
                <a:solidFill>
                  <a:srgbClr val="3F3F3F"/>
                </a:solidFill>
              </a:rPr>
              <a:t> para </a:t>
            </a:r>
            <a:r>
              <a:rPr lang="en-US" sz="2400" dirty="0" err="1">
                <a:solidFill>
                  <a:srgbClr val="3F3F3F"/>
                </a:solidFill>
              </a:rPr>
              <a:t>realizar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monitoreo</a:t>
            </a:r>
            <a:r>
              <a:rPr lang="en-US" sz="2400" dirty="0">
                <a:solidFill>
                  <a:srgbClr val="3F3F3F"/>
                </a:solidFill>
              </a:rPr>
              <a:t> de la jornada electoral.</a:t>
            </a:r>
            <a:endParaRPr dirty="0"/>
          </a:p>
        </p:txBody>
      </p:sp>
      <p:pic>
        <p:nvPicPr>
          <p:cNvPr id="178" name="Google Shape;1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7122" y="1351128"/>
            <a:ext cx="5099926" cy="4597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614" y="3080941"/>
            <a:ext cx="1792131" cy="242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85" name="Google Shape;185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4"/>
          <p:cNvSpPr txBox="1"/>
          <p:nvPr/>
        </p:nvSpPr>
        <p:spPr>
          <a:xfrm>
            <a:off x="1093525" y="1144776"/>
            <a:ext cx="6193966" cy="1847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Jornada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Inter"/>
              <a:buNone/>
            </a:pPr>
            <a:r>
              <a:rPr lang="en-US" sz="54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electoral</a:t>
            </a:r>
            <a:endParaRPr sz="48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p14"/>
          <p:cNvSpPr txBox="1"/>
          <p:nvPr/>
        </p:nvSpPr>
        <p:spPr>
          <a:xfrm>
            <a:off x="1093525" y="3096403"/>
            <a:ext cx="4947884" cy="464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8:00 a 18:00 hs</a:t>
            </a:r>
            <a:endParaRPr sz="2400" b="0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Recomendaciones sanitarias</a:t>
            </a:r>
            <a:endParaRPr/>
          </a:p>
        </p:txBody>
      </p:sp>
      <p:sp>
        <p:nvSpPr>
          <p:cNvPr id="193" name="Google Shape;193;p15"/>
          <p:cNvSpPr txBox="1">
            <a:spLocks noGrp="1"/>
          </p:cNvSpPr>
          <p:nvPr>
            <p:ph type="body" idx="1"/>
          </p:nvPr>
        </p:nvSpPr>
        <p:spPr>
          <a:xfrm>
            <a:off x="838200" y="1694146"/>
            <a:ext cx="5067625" cy="346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Su temperatura deberá ser inferior a 37.5° C.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Procure mantener distancia con otras personas.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Utilice el barbijo durante toda la jornada, procurando que cubra nariz, boca y mentón.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Higienice sus manos frecuentemente.</a:t>
            </a:r>
            <a:endParaRPr/>
          </a:p>
        </p:txBody>
      </p:sp>
      <p:pic>
        <p:nvPicPr>
          <p:cNvPr id="194" name="Google Shape;19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4802" y="1612273"/>
            <a:ext cx="2969140" cy="1816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4802" y="3650755"/>
            <a:ext cx="2969140" cy="1781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Tareas preparatorias</a:t>
            </a:r>
            <a:endParaRPr/>
          </a:p>
        </p:txBody>
      </p:sp>
      <p:sp>
        <p:nvSpPr>
          <p:cNvPr id="201" name="Google Shape;201;p16"/>
          <p:cNvSpPr txBox="1">
            <a:spLocks noGrp="1"/>
          </p:cNvSpPr>
          <p:nvPr>
            <p:ph type="body" idx="1"/>
          </p:nvPr>
        </p:nvSpPr>
        <p:spPr>
          <a:xfrm>
            <a:off x="6286175" y="2566391"/>
            <a:ext cx="5067625" cy="2791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>
                <a:solidFill>
                  <a:srgbClr val="7F7F7F"/>
                </a:solidFill>
              </a:rPr>
              <a:t>Verifique el material electoral.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>
                <a:solidFill>
                  <a:srgbClr val="7F7F7F"/>
                </a:solidFill>
              </a:rPr>
              <a:t>Acredite a los/as fiscales. 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>
                <a:solidFill>
                  <a:srgbClr val="7F7F7F"/>
                </a:solidFill>
              </a:rPr>
              <a:t>Higienice y prepare la mesa de votación </a:t>
            </a:r>
            <a:endParaRPr>
              <a:solidFill>
                <a:srgbClr val="7F7F7F"/>
              </a:solidFill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</a:pPr>
            <a:r>
              <a:rPr lang="en-US">
                <a:solidFill>
                  <a:srgbClr val="7F7F7F"/>
                </a:solidFill>
              </a:rPr>
              <a:t>Sanitice y  acondicione el cuarto oscuro.</a:t>
            </a:r>
            <a:endParaRPr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solidFill>
                <a:srgbClr val="7F7F7F"/>
              </a:solidFill>
            </a:endParaRPr>
          </a:p>
        </p:txBody>
      </p:sp>
      <p:pic>
        <p:nvPicPr>
          <p:cNvPr id="202" name="Google Shape;20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859" y="2677230"/>
            <a:ext cx="5800026" cy="221523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6"/>
          <p:cNvSpPr txBox="1"/>
          <p:nvPr/>
        </p:nvSpPr>
        <p:spPr>
          <a:xfrm>
            <a:off x="838494" y="1218386"/>
            <a:ext cx="8568742" cy="901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Preséntese en el establecimiento de votación en el horario indicado en el TELEGRAMA de designación.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Cuarto Oscuro</a:t>
            </a:r>
            <a:endParaRPr/>
          </a:p>
        </p:txBody>
      </p:sp>
      <p:sp>
        <p:nvSpPr>
          <p:cNvPr id="209" name="Google Shape;209;p17"/>
          <p:cNvSpPr txBox="1">
            <a:spLocks noGrp="1"/>
          </p:cNvSpPr>
          <p:nvPr>
            <p:ph type="body" idx="1"/>
          </p:nvPr>
        </p:nvSpPr>
        <p:spPr>
          <a:xfrm>
            <a:off x="838200" y="2514599"/>
            <a:ext cx="5703276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AR" sz="2200" dirty="0">
                <a:solidFill>
                  <a:srgbClr val="3F3F3F"/>
                </a:solidFill>
              </a:rPr>
              <a:t>Ordene las boletas por número de agrupación y letra, de menor </a:t>
            </a:r>
            <a:r>
              <a:rPr lang="en-US" sz="2200" dirty="0">
                <a:solidFill>
                  <a:srgbClr val="3F3F3F"/>
                </a:solidFill>
              </a:rPr>
              <a:t>a mayor y de </a:t>
            </a:r>
            <a:r>
              <a:rPr lang="es-AR" sz="2200" dirty="0">
                <a:solidFill>
                  <a:srgbClr val="3F3F3F"/>
                </a:solidFill>
              </a:rPr>
              <a:t>izquierda a derecha.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n-US" sz="2200" dirty="0">
              <a:solidFill>
                <a:srgbClr val="3F3F3F"/>
              </a:solidFill>
            </a:endParaRPr>
          </a:p>
        </p:txBody>
      </p:sp>
      <p:pic>
        <p:nvPicPr>
          <p:cNvPr id="210" name="Google Shape;21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16435" y="1341608"/>
            <a:ext cx="4076841" cy="4174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Apertura del Acto Electoral </a:t>
            </a:r>
            <a:endParaRPr/>
          </a:p>
        </p:txBody>
      </p:sp>
      <p:sp>
        <p:nvSpPr>
          <p:cNvPr id="216" name="Google Shape;216;p18"/>
          <p:cNvSpPr txBox="1">
            <a:spLocks noGrp="1"/>
          </p:cNvSpPr>
          <p:nvPr>
            <p:ph type="body" idx="1"/>
          </p:nvPr>
        </p:nvSpPr>
        <p:spPr>
          <a:xfrm>
            <a:off x="6096000" y="1608786"/>
            <a:ext cx="4897582" cy="389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2400" dirty="0">
                <a:solidFill>
                  <a:srgbClr val="3F3F3F"/>
                </a:solidFill>
              </a:rPr>
              <a:t>A las 8:00 horas realice la apertura del acto electoral.</a:t>
            </a:r>
            <a:endParaRPr lang="es-AR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2400" dirty="0">
                <a:solidFill>
                  <a:srgbClr val="3F3F3F"/>
                </a:solidFill>
              </a:rPr>
              <a:t>Complete el ACTA DE APERTURA (se encuentra dentro del padrón). </a:t>
            </a:r>
            <a:endParaRPr lang="es-AR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2400" dirty="0">
                <a:solidFill>
                  <a:srgbClr val="3F3F3F"/>
                </a:solidFill>
              </a:rPr>
              <a:t>Si el/la Vicepresidente/a (vocal titular) y los/as fiscales no estuvieren presentes, o se negasen a firmar, deje constancia en el acta y fírmela junto con dos electores/as. </a:t>
            </a:r>
            <a:endParaRPr lang="es-AR" dirty="0"/>
          </a:p>
        </p:txBody>
      </p:sp>
      <p:pic>
        <p:nvPicPr>
          <p:cNvPr id="217" name="Google Shape;21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757168"/>
            <a:ext cx="4794514" cy="334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0623" y="3106355"/>
            <a:ext cx="1562973" cy="2568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¿Quiénes deben votar?</a:t>
            </a:r>
            <a:endParaRPr/>
          </a:p>
        </p:txBody>
      </p:sp>
      <p:sp>
        <p:nvSpPr>
          <p:cNvPr id="224" name="Google Shape;224;p19"/>
          <p:cNvSpPr txBox="1">
            <a:spLocks noGrp="1"/>
          </p:cNvSpPr>
          <p:nvPr>
            <p:ph type="body" idx="1"/>
          </p:nvPr>
        </p:nvSpPr>
        <p:spPr>
          <a:xfrm>
            <a:off x="1291936" y="4673853"/>
            <a:ext cx="9608128" cy="89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Los/as ciudadanos/as registrados/as en el PADRÓN de su mesa que presenten su último DOCUMENTO.</a:t>
            </a:r>
            <a:endParaRPr/>
          </a:p>
        </p:txBody>
      </p:sp>
      <p:pic>
        <p:nvPicPr>
          <p:cNvPr id="225" name="Google Shape;225;p19"/>
          <p:cNvPicPr preferRelativeResize="0"/>
          <p:nvPr/>
        </p:nvPicPr>
        <p:blipFill rotWithShape="1">
          <a:blip r:embed="rId3">
            <a:alphaModFix/>
          </a:blip>
          <a:srcRect b="46116"/>
          <a:stretch/>
        </p:blipFill>
        <p:spPr>
          <a:xfrm>
            <a:off x="2182360" y="1702028"/>
            <a:ext cx="7827280" cy="2594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Documentos habilitantes</a:t>
            </a:r>
            <a:endParaRPr/>
          </a:p>
        </p:txBody>
      </p:sp>
      <p:sp>
        <p:nvSpPr>
          <p:cNvPr id="231" name="Google Shape;231;p20"/>
          <p:cNvSpPr txBox="1">
            <a:spLocks noGrp="1"/>
          </p:cNvSpPr>
          <p:nvPr>
            <p:ph type="body" idx="1"/>
          </p:nvPr>
        </p:nvSpPr>
        <p:spPr>
          <a:xfrm>
            <a:off x="969818" y="4572010"/>
            <a:ext cx="10183091" cy="1288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NO SE GUÍE POR EL FORMATO DE DOCUMENTO.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VERIFIQUE EL TIPO DE EJEMPLAR. 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TODOS SON VÁLIDOS SIEMPRE QUE SEA EL ÚLTIMO EJEMPLAR QUE EL/LA ELECTOR/A RENOVÓ.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DNI QUE CONTIENE LA LEYENDA NO VÁLIDO PARA VOTAR, ES VALIDO</a:t>
            </a:r>
            <a:r>
              <a:rPr lang="en-US" sz="2000" dirty="0">
                <a:solidFill>
                  <a:srgbClr val="7F7F7F"/>
                </a:solidFill>
              </a:rPr>
              <a:t>.</a:t>
            </a:r>
            <a:endParaRPr dirty="0"/>
          </a:p>
        </p:txBody>
      </p:sp>
      <p:sp>
        <p:nvSpPr>
          <p:cNvPr id="232" name="Google Shape;232;p20"/>
          <p:cNvSpPr/>
          <p:nvPr/>
        </p:nvSpPr>
        <p:spPr>
          <a:xfrm>
            <a:off x="838200" y="4419606"/>
            <a:ext cx="10515601" cy="1476223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0552" y="1334486"/>
            <a:ext cx="8950896" cy="2809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¿Cómo corroborar el tipo de ejemplar?</a:t>
            </a:r>
            <a:endParaRPr/>
          </a:p>
        </p:txBody>
      </p:sp>
      <p:pic>
        <p:nvPicPr>
          <p:cNvPr id="239" name="Google Shape;23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3035" y="2140111"/>
            <a:ext cx="7825931" cy="2577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Documentos habilitantes</a:t>
            </a:r>
            <a:endParaRPr/>
          </a:p>
        </p:txBody>
      </p:sp>
      <p:sp>
        <p:nvSpPr>
          <p:cNvPr id="245" name="Google Shape;245;p22"/>
          <p:cNvSpPr txBox="1">
            <a:spLocks noGrp="1"/>
          </p:cNvSpPr>
          <p:nvPr>
            <p:ph type="body" idx="1"/>
          </p:nvPr>
        </p:nvSpPr>
        <p:spPr>
          <a:xfrm>
            <a:off x="6026727" y="2398500"/>
            <a:ext cx="4897582" cy="218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Los/as electores/as PUEDEN VOTAR CON EL DOCUMENTO QUE CONTIENE LA LEYENDA «NO VÁLIDO PARA VOTAR» y no tiene identificado el tipo de ejemplar.</a:t>
            </a:r>
            <a:endParaRPr/>
          </a:p>
        </p:txBody>
      </p:sp>
      <p:pic>
        <p:nvPicPr>
          <p:cNvPr id="246" name="Google Shape;2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3836" y="2080394"/>
            <a:ext cx="3727852" cy="2503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Documentos válidos para votar</a:t>
            </a:r>
            <a:endParaRPr/>
          </a:p>
        </p:txBody>
      </p:sp>
      <p:grpSp>
        <p:nvGrpSpPr>
          <p:cNvPr id="252" name="Google Shape;252;p23"/>
          <p:cNvGrpSpPr/>
          <p:nvPr/>
        </p:nvGrpSpPr>
        <p:grpSpPr>
          <a:xfrm>
            <a:off x="1670342" y="2784160"/>
            <a:ext cx="8851316" cy="1110455"/>
            <a:chOff x="2162" y="531908"/>
            <a:chExt cx="8851316" cy="1110455"/>
          </a:xfrm>
        </p:grpSpPr>
        <p:sp>
          <p:nvSpPr>
            <p:cNvPr id="253" name="Google Shape;253;p23"/>
            <p:cNvSpPr/>
            <p:nvPr/>
          </p:nvSpPr>
          <p:spPr>
            <a:xfrm>
              <a:off x="2162" y="531908"/>
              <a:ext cx="1924199" cy="1110455"/>
            </a:xfrm>
            <a:prstGeom prst="chevron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3"/>
            <p:cNvSpPr txBox="1"/>
            <p:nvPr/>
          </p:nvSpPr>
          <p:spPr>
            <a:xfrm>
              <a:off x="557390" y="531908"/>
              <a:ext cx="813744" cy="1110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24000" rIns="24000" bIns="2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DNI</a:t>
              </a: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3"/>
            <p:cNvSpPr/>
            <p:nvPr/>
          </p:nvSpPr>
          <p:spPr>
            <a:xfrm>
              <a:off x="1733941" y="531908"/>
              <a:ext cx="1924199" cy="1110455"/>
            </a:xfrm>
            <a:prstGeom prst="chevron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3"/>
            <p:cNvSpPr txBox="1"/>
            <p:nvPr/>
          </p:nvSpPr>
          <p:spPr>
            <a:xfrm>
              <a:off x="2289169" y="531908"/>
              <a:ext cx="813744" cy="1110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18650" rIns="18650" bIns="18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DNI-VERDE-2 (DUPLICADO)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3465720" y="531908"/>
              <a:ext cx="1924199" cy="1110455"/>
            </a:xfrm>
            <a:prstGeom prst="chevron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3"/>
            <p:cNvSpPr txBox="1"/>
            <p:nvPr/>
          </p:nvSpPr>
          <p:spPr>
            <a:xfrm>
              <a:off x="4020948" y="531908"/>
              <a:ext cx="813744" cy="1110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18650" rIns="18650" bIns="186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DNI-VERDE-3 (TRIPLICADO),etc</a:t>
              </a: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3"/>
            <p:cNvSpPr/>
            <p:nvPr/>
          </p:nvSpPr>
          <p:spPr>
            <a:xfrm>
              <a:off x="5197500" y="531908"/>
              <a:ext cx="1924199" cy="1110455"/>
            </a:xfrm>
            <a:prstGeom prst="chevron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3"/>
            <p:cNvSpPr txBox="1"/>
            <p:nvPr/>
          </p:nvSpPr>
          <p:spPr>
            <a:xfrm>
              <a:off x="5752728" y="531908"/>
              <a:ext cx="813744" cy="1110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24000" rIns="24000" bIns="24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E-A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6929279" y="531908"/>
              <a:ext cx="1924199" cy="1110455"/>
            </a:xfrm>
            <a:prstGeom prst="chevron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3"/>
            <p:cNvSpPr txBox="1"/>
            <p:nvPr/>
          </p:nvSpPr>
          <p:spPr>
            <a:xfrm>
              <a:off x="7484507" y="531908"/>
              <a:ext cx="813744" cy="1110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26650" rIns="26650" bIns="26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E-B, etc.</a:t>
              </a:r>
              <a:endPara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23"/>
          <p:cNvSpPr txBox="1">
            <a:spLocks noGrp="1"/>
          </p:cNvSpPr>
          <p:nvPr>
            <p:ph type="body" idx="1"/>
          </p:nvPr>
        </p:nvSpPr>
        <p:spPr>
          <a:xfrm>
            <a:off x="893620" y="5114000"/>
            <a:ext cx="10155382" cy="50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en-US" sz="2000">
                <a:solidFill>
                  <a:srgbClr val="7F7F7F"/>
                </a:solidFill>
              </a:rPr>
              <a:t>LOS EJEMPLARES CON LETRAS SON POSTERIORES A LOS IDENTIFICADOS CON NÚMEROS.</a:t>
            </a:r>
            <a:endParaRPr/>
          </a:p>
        </p:txBody>
      </p:sp>
      <p:sp>
        <p:nvSpPr>
          <p:cNvPr id="264" name="Google Shape;264;p23"/>
          <p:cNvSpPr txBox="1"/>
          <p:nvPr/>
        </p:nvSpPr>
        <p:spPr>
          <a:xfrm>
            <a:off x="893620" y="1262545"/>
            <a:ext cx="10155382" cy="1314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Cuando se presente un/a ciudadano/a con el DNI E-A y figure en el padrón con DNI-VERDE-2; DNI-VERDE-3 DEBERÁ VOTAR.</a:t>
            </a: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838200" y="4765962"/>
            <a:ext cx="10515601" cy="1074447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¿Quiénes no pueden votar?</a:t>
            </a:r>
            <a:endParaRPr/>
          </a:p>
        </p:txBody>
      </p:sp>
      <p:sp>
        <p:nvSpPr>
          <p:cNvPr id="271" name="Google Shape;271;p24"/>
          <p:cNvSpPr txBox="1"/>
          <p:nvPr/>
        </p:nvSpPr>
        <p:spPr>
          <a:xfrm>
            <a:off x="839786" y="4216692"/>
            <a:ext cx="20161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No figuren en el padrón de la mesa. </a:t>
            </a:r>
            <a:endParaRPr/>
          </a:p>
        </p:txBody>
      </p:sp>
      <p:sp>
        <p:nvSpPr>
          <p:cNvPr id="272" name="Google Shape;272;p24"/>
          <p:cNvSpPr txBox="1"/>
          <p:nvPr/>
        </p:nvSpPr>
        <p:spPr>
          <a:xfrm>
            <a:off x="2967902" y="4216692"/>
            <a:ext cx="224429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No presenten documento habilitante.</a:t>
            </a:r>
            <a:endParaRPr/>
          </a:p>
        </p:txBody>
      </p:sp>
      <p:sp>
        <p:nvSpPr>
          <p:cNvPr id="273" name="Google Shape;273;p24"/>
          <p:cNvSpPr txBox="1"/>
          <p:nvPr/>
        </p:nvSpPr>
        <p:spPr>
          <a:xfrm>
            <a:off x="8562109" y="4216692"/>
            <a:ext cx="279010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Se presenten con un documento anterior al que figura en el padrón.</a:t>
            </a:r>
            <a:endParaRPr/>
          </a:p>
        </p:txBody>
      </p:sp>
      <p:sp>
        <p:nvSpPr>
          <p:cNvPr id="274" name="Google Shape;274;p24"/>
          <p:cNvSpPr txBox="1"/>
          <p:nvPr/>
        </p:nvSpPr>
        <p:spPr>
          <a:xfrm>
            <a:off x="5102515" y="4207748"/>
            <a:ext cx="3024188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Estén en el padrón anulados/as por la Justicia Nacional Electoral.</a:t>
            </a:r>
            <a:endParaRPr/>
          </a:p>
        </p:txBody>
      </p:sp>
      <p:pic>
        <p:nvPicPr>
          <p:cNvPr id="275" name="Google Shape;27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4795" y="1515127"/>
            <a:ext cx="10498555" cy="2211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Procedimiento de votación</a:t>
            </a:r>
            <a:endParaRPr/>
          </a:p>
        </p:txBody>
      </p:sp>
      <p:sp>
        <p:nvSpPr>
          <p:cNvPr id="281" name="Google Shape;281;p25"/>
          <p:cNvSpPr txBox="1">
            <a:spLocks noGrp="1"/>
          </p:cNvSpPr>
          <p:nvPr>
            <p:ph type="body" idx="1"/>
          </p:nvPr>
        </p:nvSpPr>
        <p:spPr>
          <a:xfrm>
            <a:off x="838200" y="1412146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AR" sz="2000" dirty="0"/>
              <a:t>1) Solicite al/ a la  elector/a  que aguarde a ser llamado/a ( en todo momento deberá utilizar barbijo que cubra nariz, boca y mentón);</a:t>
            </a:r>
            <a:endParaRPr lang="es-AR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AR" sz="2000" dirty="0"/>
              <a:t>2) Pídale que exhiba y deposite su DNI en la mesa para verificar su identidad.</a:t>
            </a:r>
            <a:endParaRPr lang="es-AR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AR" sz="2000" dirty="0"/>
              <a:t>3) Verifique que los datos del DNI coincidan con el padrón.</a:t>
            </a:r>
            <a:endParaRPr lang="es-AR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AR" sz="2000" dirty="0"/>
              <a:t>4) Firme el sobre y </a:t>
            </a:r>
            <a:r>
              <a:rPr lang="es-AR" sz="2000" dirty="0" err="1"/>
              <a:t>coloquelo</a:t>
            </a:r>
            <a:r>
              <a:rPr lang="es-AR" sz="2000" dirty="0"/>
              <a:t> en la mesa para que el/la elector/a lo retire. </a:t>
            </a:r>
            <a:r>
              <a:rPr lang="es-AR" sz="2000" dirty="0" err="1"/>
              <a:t>Sugierale</a:t>
            </a:r>
            <a:r>
              <a:rPr lang="es-AR" sz="2000" dirty="0"/>
              <a:t> que cierre el sobre introduciendo la solapa dentro del mismo.</a:t>
            </a:r>
            <a:endParaRPr lang="es-AR" dirty="0"/>
          </a:p>
          <a:p>
            <a:pPr marL="228600" lvl="0" indent="-50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282" name="Google Shape;28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0469" y="1666701"/>
            <a:ext cx="2066548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9542" y="1666701"/>
            <a:ext cx="2066548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0469" y="3429000"/>
            <a:ext cx="2066548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56494" y="3429001"/>
            <a:ext cx="2069596" cy="154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6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Procedimiento de votación</a:t>
            </a:r>
            <a:endParaRPr/>
          </a:p>
        </p:txBody>
      </p:sp>
      <p:sp>
        <p:nvSpPr>
          <p:cNvPr id="291" name="Google Shape;291;p26"/>
          <p:cNvSpPr txBox="1"/>
          <p:nvPr/>
        </p:nvSpPr>
        <p:spPr>
          <a:xfrm>
            <a:off x="838200" y="1412146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5) </a:t>
            </a:r>
            <a:r>
              <a:rPr lang="es-AR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Pidale</a:t>
            </a: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higienice sus manos antes de ingresar al cuarto oscuro;</a:t>
            </a:r>
            <a:endParaRPr lang="es-AR" dirty="0"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6) Constate que introduzca el mismo sobre que le fue entregado.</a:t>
            </a:r>
            <a:endParaRPr lang="es-AR" dirty="0"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7) </a:t>
            </a:r>
            <a:r>
              <a:rPr lang="es-AR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Solicitele</a:t>
            </a: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 higienice sus manos y firme el padrón con su bolígrafo. </a:t>
            </a:r>
            <a:r>
              <a:rPr lang="es-A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no tiene, </a:t>
            </a:r>
            <a:r>
              <a:rPr lang="es-AR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entreguele</a:t>
            </a:r>
            <a:r>
              <a:rPr lang="es-AR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uno previamente sanitizado y luego vuelva a desinfectarlo.</a:t>
            </a:r>
            <a:endParaRPr lang="es-AR" dirty="0"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8) Desinfecte sus manos, firme la constancia de emisión del voto y colóquela junto con el DNI  para que el/la elector/a pueda retirarlos (no se entregarán en mano).</a:t>
            </a:r>
            <a:endParaRPr lang="es-AR" dirty="0"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AR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9) Higienice nuevamente sus manos y los elementos de uso común.</a:t>
            </a:r>
            <a:endParaRPr lang="es-AR" dirty="0"/>
          </a:p>
        </p:txBody>
      </p:sp>
      <p:pic>
        <p:nvPicPr>
          <p:cNvPr id="292" name="Google Shape;29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9709" y="1700119"/>
            <a:ext cx="2069596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1074" y="1700119"/>
            <a:ext cx="2069596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9709" y="3460962"/>
            <a:ext cx="2069596" cy="1548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01074" y="3460962"/>
            <a:ext cx="2069596" cy="154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Medidas de accesibilidad</a:t>
            </a:r>
            <a:endParaRPr/>
          </a:p>
        </p:txBody>
      </p:sp>
      <p:sp>
        <p:nvSpPr>
          <p:cNvPr id="301" name="Google Shape;301;p27"/>
          <p:cNvSpPr txBox="1">
            <a:spLocks noGrp="1"/>
          </p:cNvSpPr>
          <p:nvPr>
            <p:ph type="body" idx="1"/>
          </p:nvPr>
        </p:nvSpPr>
        <p:spPr>
          <a:xfrm>
            <a:off x="838200" y="1579420"/>
            <a:ext cx="5141253" cy="397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Prioridad</a:t>
            </a:r>
            <a:r>
              <a:rPr lang="en-US" sz="2400" dirty="0">
                <a:solidFill>
                  <a:srgbClr val="3F3F3F"/>
                </a:solidFill>
              </a:rPr>
              <a:t> para </a:t>
            </a:r>
            <a:r>
              <a:rPr lang="en-US" sz="2400" dirty="0" err="1">
                <a:solidFill>
                  <a:srgbClr val="3F3F3F"/>
                </a:solidFill>
              </a:rPr>
              <a:t>votar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Voto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asistido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>
                <a:solidFill>
                  <a:srgbClr val="3F3F3F"/>
                </a:solidFill>
              </a:rPr>
              <a:t>Cuarto </a:t>
            </a:r>
            <a:r>
              <a:rPr lang="en-US" sz="2400" dirty="0" err="1">
                <a:solidFill>
                  <a:srgbClr val="3F3F3F"/>
                </a:solidFill>
              </a:rPr>
              <a:t>Oscuro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Accesible</a:t>
            </a:r>
            <a:r>
              <a:rPr lang="en-US" sz="2400" dirty="0">
                <a:solidFill>
                  <a:srgbClr val="3F3F3F"/>
                </a:solidFill>
              </a:rPr>
              <a:t> (COA).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Puede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ingresar</a:t>
            </a:r>
            <a:r>
              <a:rPr lang="en-US" sz="2400" dirty="0">
                <a:solidFill>
                  <a:srgbClr val="3F3F3F"/>
                </a:solidFill>
              </a:rPr>
              <a:t> al </a:t>
            </a:r>
            <a:r>
              <a:rPr lang="en-US" sz="2400" dirty="0" err="1">
                <a:solidFill>
                  <a:srgbClr val="3F3F3F"/>
                </a:solidFill>
              </a:rPr>
              <a:t>cuarto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oscuro</a:t>
            </a:r>
            <a:r>
              <a:rPr lang="en-US" sz="2400" dirty="0">
                <a:solidFill>
                  <a:srgbClr val="3F3F3F"/>
                </a:solidFill>
              </a:rPr>
              <a:t> con </a:t>
            </a:r>
            <a:r>
              <a:rPr lang="en-US" sz="2400" dirty="0" err="1">
                <a:solidFill>
                  <a:srgbClr val="3F3F3F"/>
                </a:solidFill>
              </a:rPr>
              <a:t>su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perro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guía</a:t>
            </a:r>
            <a:r>
              <a:rPr lang="en-US" sz="2400" dirty="0">
                <a:solidFill>
                  <a:srgbClr val="3F3F3F"/>
                </a:solidFill>
              </a:rPr>
              <a:t>. </a:t>
            </a:r>
            <a:endParaRPr sz="2400" dirty="0">
              <a:solidFill>
                <a:srgbClr val="3F3F3F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 dirty="0" err="1">
                <a:solidFill>
                  <a:srgbClr val="3F3F3F"/>
                </a:solidFill>
              </a:rPr>
              <a:t>Colabore</a:t>
            </a:r>
            <a:r>
              <a:rPr lang="en-US" sz="2400" dirty="0">
                <a:solidFill>
                  <a:srgbClr val="3F3F3F"/>
                </a:solidFill>
              </a:rPr>
              <a:t> con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/la </a:t>
            </a:r>
            <a:r>
              <a:rPr lang="en-US" sz="2400" dirty="0" err="1">
                <a:solidFill>
                  <a:srgbClr val="3F3F3F"/>
                </a:solidFill>
              </a:rPr>
              <a:t>ciudadano</a:t>
            </a:r>
            <a:r>
              <a:rPr lang="en-US" sz="2400" dirty="0">
                <a:solidFill>
                  <a:srgbClr val="3F3F3F"/>
                </a:solidFill>
              </a:rPr>
              <a:t>/a </a:t>
            </a:r>
            <a:r>
              <a:rPr lang="en-US" sz="2400" dirty="0" err="1">
                <a:solidFill>
                  <a:srgbClr val="3F3F3F"/>
                </a:solidFill>
              </a:rPr>
              <a:t>si</a:t>
            </a:r>
            <a:r>
              <a:rPr lang="en-US" sz="2400" dirty="0">
                <a:solidFill>
                  <a:srgbClr val="3F3F3F"/>
                </a:solidFill>
              </a:rPr>
              <a:t> no </a:t>
            </a:r>
            <a:r>
              <a:rPr lang="en-US" sz="2400" dirty="0" err="1">
                <a:solidFill>
                  <a:srgbClr val="3F3F3F"/>
                </a:solidFill>
              </a:rPr>
              <a:t>pudiera</a:t>
            </a:r>
            <a:r>
              <a:rPr lang="en-US" sz="2400" dirty="0">
                <a:solidFill>
                  <a:srgbClr val="3F3F3F"/>
                </a:solidFill>
              </a:rPr>
              <a:t> o </a:t>
            </a:r>
            <a:r>
              <a:rPr lang="en-US" sz="2400" dirty="0" err="1">
                <a:solidFill>
                  <a:srgbClr val="3F3F3F"/>
                </a:solidFill>
              </a:rPr>
              <a:t>supiera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firmar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228600" lvl="0" indent="-76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3F3F3F"/>
              </a:solidFill>
            </a:endParaRPr>
          </a:p>
        </p:txBody>
      </p:sp>
      <p:pic>
        <p:nvPicPr>
          <p:cNvPr id="302" name="Google Shape;30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8561" y="1794164"/>
            <a:ext cx="4400502" cy="3269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8"/>
          <p:cNvSpPr txBox="1">
            <a:spLocks noGrp="1"/>
          </p:cNvSpPr>
          <p:nvPr>
            <p:ph type="body" idx="1"/>
          </p:nvPr>
        </p:nvSpPr>
        <p:spPr>
          <a:xfrm>
            <a:off x="6096000" y="1219450"/>
            <a:ext cx="5257800" cy="35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n-US" sz="2000" dirty="0">
                <a:solidFill>
                  <a:srgbClr val="3F3F3F"/>
                </a:solidFill>
              </a:rPr>
              <a:t>Los/as </a:t>
            </a:r>
            <a:r>
              <a:rPr lang="en-US" sz="2000" dirty="0" err="1">
                <a:solidFill>
                  <a:srgbClr val="3F3F3F"/>
                </a:solidFill>
              </a:rPr>
              <a:t>electores</a:t>
            </a:r>
            <a:r>
              <a:rPr lang="en-US" sz="2000" dirty="0">
                <a:solidFill>
                  <a:srgbClr val="3F3F3F"/>
                </a:solidFill>
              </a:rPr>
              <a:t>/as, </a:t>
            </a:r>
            <a:r>
              <a:rPr lang="es-AR" sz="2000" dirty="0">
                <a:solidFill>
                  <a:srgbClr val="3F3F3F"/>
                </a:solidFill>
              </a:rPr>
              <a:t>podrán sufragar </a:t>
            </a:r>
            <a:r>
              <a:rPr lang="en-US" sz="2000" dirty="0" err="1">
                <a:solidFill>
                  <a:srgbClr val="3F3F3F"/>
                </a:solidFill>
              </a:rPr>
              <a:t>asistidos</a:t>
            </a:r>
            <a:r>
              <a:rPr lang="en-US" sz="2000" dirty="0">
                <a:solidFill>
                  <a:srgbClr val="3F3F3F"/>
                </a:solidFill>
              </a:rPr>
              <a:t>/</a:t>
            </a:r>
            <a:r>
              <a:rPr lang="es-AR" sz="2000" dirty="0">
                <a:solidFill>
                  <a:srgbClr val="3F3F3F"/>
                </a:solidFill>
              </a:rPr>
              <a:t>as</a:t>
            </a:r>
            <a:r>
              <a:rPr lang="en-US" sz="2000" dirty="0">
                <a:solidFill>
                  <a:srgbClr val="3F3F3F"/>
                </a:solidFill>
              </a:rPr>
              <a:t> por </a:t>
            </a:r>
            <a:r>
              <a:rPr lang="en-US" sz="2000" dirty="0" err="1">
                <a:solidFill>
                  <a:srgbClr val="3F3F3F"/>
                </a:solidFill>
              </a:rPr>
              <a:t>el</a:t>
            </a:r>
            <a:r>
              <a:rPr lang="en-US" sz="2000" dirty="0">
                <a:solidFill>
                  <a:srgbClr val="3F3F3F"/>
                </a:solidFill>
              </a:rPr>
              <a:t>/la </a:t>
            </a:r>
            <a:r>
              <a:rPr lang="en-US" sz="2000" dirty="0" err="1">
                <a:solidFill>
                  <a:srgbClr val="3F3F3F"/>
                </a:solidFill>
              </a:rPr>
              <a:t>Presidente</a:t>
            </a:r>
            <a:r>
              <a:rPr lang="en-US" sz="2000" dirty="0">
                <a:solidFill>
                  <a:srgbClr val="3F3F3F"/>
                </a:solidFill>
              </a:rPr>
              <a:t>/a de Mesa o una persona de </a:t>
            </a:r>
            <a:r>
              <a:rPr lang="es-AR" sz="2000" dirty="0">
                <a:solidFill>
                  <a:srgbClr val="3F3F3F"/>
                </a:solidFill>
              </a:rPr>
              <a:t>su confianza, que acredite debidamente su identidad.</a:t>
            </a:r>
          </a:p>
          <a:p>
            <a:pPr marL="228600" lvl="0" indent="-101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rgbClr val="3F3F3F"/>
              </a:solidFill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Char char="•"/>
            </a:pPr>
            <a:r>
              <a:rPr lang="es-AR" sz="2000" dirty="0">
                <a:solidFill>
                  <a:srgbClr val="3F3F3F"/>
                </a:solidFill>
              </a:rPr>
              <a:t>Usted, deberá dejar asentada esta circunstancia en el espacio de observaciones </a:t>
            </a:r>
            <a:r>
              <a:rPr lang="en-US" sz="2000" dirty="0">
                <a:solidFill>
                  <a:srgbClr val="3F3F3F"/>
                </a:solidFill>
              </a:rPr>
              <a:t>del </a:t>
            </a:r>
            <a:r>
              <a:rPr lang="es-AR" sz="2000" dirty="0">
                <a:solidFill>
                  <a:srgbClr val="3F3F3F"/>
                </a:solidFill>
              </a:rPr>
              <a:t>padrón de la mesa, consignando los datos de la persona que lo/a asista.</a:t>
            </a:r>
            <a:endParaRPr lang="es-AR" dirty="0"/>
          </a:p>
        </p:txBody>
      </p:sp>
      <p:sp>
        <p:nvSpPr>
          <p:cNvPr id="308" name="Google Shape;308;p28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Asistido</a:t>
            </a:r>
            <a:endParaRPr sz="32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9" name="Google Shape;309;p28"/>
          <p:cNvSpPr/>
          <p:nvPr/>
        </p:nvSpPr>
        <p:spPr>
          <a:xfrm>
            <a:off x="838200" y="4765962"/>
            <a:ext cx="10515601" cy="1074447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8"/>
          <p:cNvSpPr txBox="1"/>
          <p:nvPr/>
        </p:nvSpPr>
        <p:spPr>
          <a:xfrm>
            <a:off x="2476502" y="4961596"/>
            <a:ext cx="7238996" cy="72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NINGUNA PERSONA, A EXCEPCIÓN DE USTED, PODRÁ ASISTIR A MÁS DE UN/UNA ELECTOR/A EN UNA MISMA ELECCIÓN.</a:t>
            </a:r>
            <a:endParaRPr/>
          </a:p>
        </p:txBody>
      </p:sp>
      <p:pic>
        <p:nvPicPr>
          <p:cNvPr id="311" name="Google Shape;31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1224" y="1468045"/>
            <a:ext cx="3752096" cy="2965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>
            <a:spLocks noGrp="1"/>
          </p:cNvSpPr>
          <p:nvPr>
            <p:ph type="body" idx="1"/>
          </p:nvPr>
        </p:nvSpPr>
        <p:spPr>
          <a:xfrm>
            <a:off x="5112326" y="1343025"/>
            <a:ext cx="6241474" cy="327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AutoNum type="arabicPeriod"/>
            </a:pPr>
            <a:r>
              <a:rPr lang="es-AR" sz="1800" dirty="0" err="1">
                <a:solidFill>
                  <a:srgbClr val="3F3F3F"/>
                </a:solidFill>
              </a:rPr>
              <a:t>Trasladese</a:t>
            </a:r>
            <a:r>
              <a:rPr lang="es-AR" sz="1800" dirty="0">
                <a:solidFill>
                  <a:srgbClr val="3F3F3F"/>
                </a:solidFill>
              </a:rPr>
              <a:t> allí con la urna, un sobre y el padrón, dejando al/ a la vicepresidente/a (vocal titular) o al personal del Comando General Electoral en resguardo de la mesa a su cargo;</a:t>
            </a:r>
            <a:endParaRPr lang="es-AR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AutoNum type="arabicPeriod"/>
            </a:pPr>
            <a:r>
              <a:rPr lang="es-AR" sz="1800" dirty="0" err="1">
                <a:solidFill>
                  <a:srgbClr val="3F3F3F"/>
                </a:solidFill>
              </a:rPr>
              <a:t>Solicitele</a:t>
            </a:r>
            <a:r>
              <a:rPr lang="es-AR" sz="1800" dirty="0">
                <a:solidFill>
                  <a:srgbClr val="3F3F3F"/>
                </a:solidFill>
              </a:rPr>
              <a:t> al/ a la  Presidente/a de Mesa del COA la autorización para su uso;</a:t>
            </a:r>
            <a:endParaRPr lang="es-AR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AutoNum type="arabicPeriod"/>
            </a:pPr>
            <a:r>
              <a:rPr lang="es-AR" sz="1800" dirty="0" err="1">
                <a:solidFill>
                  <a:srgbClr val="3F3F3F"/>
                </a:solidFill>
              </a:rPr>
              <a:t>Consultele</a:t>
            </a:r>
            <a:r>
              <a:rPr lang="es-AR" sz="1800" dirty="0">
                <a:solidFill>
                  <a:srgbClr val="3F3F3F"/>
                </a:solidFill>
              </a:rPr>
              <a:t> al/ a la  votante si requiere algún tipo de ayuda. El/la elector/a, deberá emitir su voto en la urna que corresponde a la mesa en la que se encuentra inscripto/a y asentar su firma en el padrón correspondiente.</a:t>
            </a:r>
            <a:endParaRPr lang="es-AR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Calibri"/>
              <a:buAutoNum type="arabicPeriod"/>
            </a:pPr>
            <a:r>
              <a:rPr lang="es-AR" sz="1800" dirty="0">
                <a:solidFill>
                  <a:srgbClr val="3F3F3F"/>
                </a:solidFill>
              </a:rPr>
              <a:t>Siga los pasos previstos en el procedimiento de votación</a:t>
            </a:r>
            <a:r>
              <a:rPr lang="en-US" sz="1800" dirty="0">
                <a:solidFill>
                  <a:srgbClr val="3F3F3F"/>
                </a:solidFill>
              </a:rPr>
              <a:t>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rgbClr val="3F3F3F"/>
              </a:solidFill>
            </a:endParaRPr>
          </a:p>
        </p:txBody>
      </p:sp>
      <p:sp>
        <p:nvSpPr>
          <p:cNvPr id="317" name="Google Shape;317;p29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Cuarto oscuro accesible (COA)</a:t>
            </a:r>
            <a:endParaRPr sz="32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8" name="Google Shape;318;p29"/>
          <p:cNvSpPr/>
          <p:nvPr/>
        </p:nvSpPr>
        <p:spPr>
          <a:xfrm>
            <a:off x="5112327" y="4613560"/>
            <a:ext cx="6241474" cy="1226849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9"/>
          <p:cNvSpPr txBox="1"/>
          <p:nvPr/>
        </p:nvSpPr>
        <p:spPr>
          <a:xfrm>
            <a:off x="6165276" y="4961597"/>
            <a:ext cx="5188524" cy="677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Font typeface="Arial"/>
              <a:buNone/>
            </a:pPr>
            <a:r>
              <a:rPr lang="en-US" sz="2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SI EL/LA ELECTOR/A ESTÁ ACOMPAÑADO/A  POR UN PERRO GUÍA PERMITA SU PERMANENCIA JUNTO A ÉL.</a:t>
            </a:r>
            <a:endParaRPr/>
          </a:p>
        </p:txBody>
      </p:sp>
      <p:pic>
        <p:nvPicPr>
          <p:cNvPr id="320" name="Google Shape;32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5237" y="1353986"/>
            <a:ext cx="3112643" cy="438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9077" y="4781444"/>
            <a:ext cx="527649" cy="926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0"/>
          <p:cNvSpPr txBox="1">
            <a:spLocks noGrp="1"/>
          </p:cNvSpPr>
          <p:nvPr>
            <p:ph type="body" idx="1"/>
          </p:nvPr>
        </p:nvSpPr>
        <p:spPr>
          <a:xfrm>
            <a:off x="613117" y="1429502"/>
            <a:ext cx="5257800" cy="399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/>
              <a:t>Si </a:t>
            </a:r>
            <a:r>
              <a:rPr lang="en-US" sz="2000" dirty="0" err="1"/>
              <a:t>el</a:t>
            </a:r>
            <a:r>
              <a:rPr lang="en-US" sz="2000" dirty="0"/>
              <a:t>/la elector/a </a:t>
            </a:r>
            <a:r>
              <a:rPr lang="en-US" sz="2000" dirty="0" err="1"/>
              <a:t>tiene</a:t>
            </a:r>
            <a:r>
              <a:rPr lang="en-US" sz="2000" dirty="0"/>
              <a:t> </a:t>
            </a:r>
            <a:r>
              <a:rPr lang="en-US" sz="2000" dirty="0" err="1"/>
              <a:t>dificultades</a:t>
            </a:r>
            <a:r>
              <a:rPr lang="en-US" sz="2000" dirty="0"/>
              <a:t> para </a:t>
            </a:r>
            <a:r>
              <a:rPr lang="en-US" sz="2000" dirty="0" err="1"/>
              <a:t>firmar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padrón</a:t>
            </a:r>
            <a:r>
              <a:rPr lang="en-US" sz="2000" dirty="0"/>
              <a:t>, </a:t>
            </a:r>
            <a:r>
              <a:rPr lang="en-US" sz="2000" dirty="0" err="1"/>
              <a:t>consúltele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requiere</a:t>
            </a:r>
            <a:r>
              <a:rPr lang="en-US" sz="2000" dirty="0"/>
              <a:t> </a:t>
            </a:r>
            <a:r>
              <a:rPr lang="en-US" sz="2000" dirty="0" err="1"/>
              <a:t>ayuda</a:t>
            </a:r>
            <a:r>
              <a:rPr lang="en-US" sz="2000" dirty="0"/>
              <a:t> y de </a:t>
            </a:r>
            <a:r>
              <a:rPr lang="es-AR" sz="2000" dirty="0"/>
              <a:t>qué</a:t>
            </a:r>
            <a:r>
              <a:rPr lang="en-US" sz="2000" dirty="0"/>
              <a:t> modo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facilitarle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proceso</a:t>
            </a:r>
            <a:r>
              <a:rPr lang="en-US" sz="2000" dirty="0"/>
              <a:t>. </a:t>
            </a:r>
            <a:r>
              <a:rPr lang="en-US" sz="2000" dirty="0" err="1"/>
              <a:t>Tenga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cuenta</a:t>
            </a:r>
            <a:r>
              <a:rPr lang="en-US" sz="2000" dirty="0"/>
              <a:t> que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hacer</a:t>
            </a:r>
            <a:r>
              <a:rPr lang="en-US" sz="2000" dirty="0"/>
              <a:t> </a:t>
            </a:r>
            <a:r>
              <a:rPr lang="en-US" sz="2000" dirty="0" err="1"/>
              <a:t>uso</a:t>
            </a:r>
            <a:r>
              <a:rPr lang="en-US" sz="2000" dirty="0"/>
              <a:t> de la </a:t>
            </a:r>
            <a:r>
              <a:rPr lang="en-US" sz="2000" dirty="0" err="1"/>
              <a:t>plantilla</a:t>
            </a:r>
            <a:r>
              <a:rPr lang="en-US" sz="2000" dirty="0"/>
              <a:t> </a:t>
            </a:r>
            <a:r>
              <a:rPr lang="en-US" sz="2000" dirty="0" err="1"/>
              <a:t>guía</a:t>
            </a:r>
            <a:r>
              <a:rPr lang="en-US" sz="2000" dirty="0"/>
              <a:t>, </a:t>
            </a:r>
            <a:r>
              <a:rPr lang="en-US" sz="2000" dirty="0" err="1"/>
              <a:t>ya</a:t>
            </a:r>
            <a:r>
              <a:rPr lang="en-US" sz="2000" dirty="0"/>
              <a:t> que le </a:t>
            </a:r>
            <a:r>
              <a:rPr lang="en-US" sz="2000" dirty="0" err="1"/>
              <a:t>permitirá</a:t>
            </a:r>
            <a:r>
              <a:rPr lang="en-US" sz="2000" dirty="0"/>
              <a:t> </a:t>
            </a:r>
            <a:r>
              <a:rPr lang="en-US" sz="2000" dirty="0" err="1"/>
              <a:t>orientar</a:t>
            </a:r>
            <a:r>
              <a:rPr lang="en-US" sz="2000" dirty="0"/>
              <a:t> a los/as </a:t>
            </a:r>
            <a:r>
              <a:rPr lang="en-US" sz="2000" dirty="0" err="1"/>
              <a:t>ciudadanos</a:t>
            </a:r>
            <a:r>
              <a:rPr lang="en-US" sz="2000" dirty="0"/>
              <a:t>/as, para </a:t>
            </a:r>
            <a:r>
              <a:rPr lang="en-US" sz="2000" dirty="0" err="1"/>
              <a:t>eso</a:t>
            </a:r>
            <a:r>
              <a:rPr lang="en-US" sz="2000" dirty="0"/>
              <a:t> </a:t>
            </a:r>
            <a:r>
              <a:rPr lang="en-US" sz="2000" dirty="0" err="1"/>
              <a:t>ubíquela</a:t>
            </a:r>
            <a:r>
              <a:rPr lang="en-US" sz="2000" dirty="0"/>
              <a:t> </a:t>
            </a:r>
            <a:r>
              <a:rPr lang="en-US" sz="2000" dirty="0" err="1"/>
              <a:t>sobre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espacio</a:t>
            </a:r>
            <a:r>
              <a:rPr lang="en-US" sz="2000" dirty="0"/>
              <a:t> </a:t>
            </a:r>
            <a:r>
              <a:rPr lang="en-US" sz="2000" dirty="0" err="1"/>
              <a:t>destinado</a:t>
            </a:r>
            <a:r>
              <a:rPr lang="en-US" sz="2000" dirty="0"/>
              <a:t> a la </a:t>
            </a:r>
            <a:r>
              <a:rPr lang="en-US" sz="2000" dirty="0" err="1"/>
              <a:t>firma</a:t>
            </a:r>
            <a:r>
              <a:rPr lang="en-US" sz="2000" dirty="0"/>
              <a:t>. 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caso</a:t>
            </a:r>
            <a:r>
              <a:rPr lang="en-US" sz="2000" dirty="0"/>
              <a:t> de que </a:t>
            </a:r>
            <a:r>
              <a:rPr lang="en-US" sz="2000" dirty="0" err="1"/>
              <a:t>el</a:t>
            </a:r>
            <a:r>
              <a:rPr lang="en-US" sz="2000" dirty="0"/>
              <a:t> elector no </a:t>
            </a:r>
            <a:r>
              <a:rPr lang="en-US" sz="2000" dirty="0" err="1"/>
              <a:t>supiera</a:t>
            </a:r>
            <a:r>
              <a:rPr lang="en-US" sz="2000" dirty="0"/>
              <a:t> o no </a:t>
            </a:r>
            <a:r>
              <a:rPr lang="en-US" sz="2000" dirty="0" err="1"/>
              <a:t>pudiera</a:t>
            </a:r>
            <a:r>
              <a:rPr lang="en-US" sz="2000" dirty="0"/>
              <a:t> </a:t>
            </a:r>
            <a:r>
              <a:rPr lang="en-US" sz="2000" dirty="0" err="1"/>
              <a:t>firmar</a:t>
            </a:r>
            <a:r>
              <a:rPr lang="en-US" sz="2000" dirty="0"/>
              <a:t>, lo </a:t>
            </a:r>
            <a:r>
              <a:rPr lang="en-US" sz="2000" dirty="0" err="1"/>
              <a:t>hará</a:t>
            </a:r>
            <a:r>
              <a:rPr lang="en-US" sz="2000" dirty="0"/>
              <a:t> </a:t>
            </a:r>
            <a:r>
              <a:rPr lang="en-US" sz="2000" dirty="0" err="1"/>
              <a:t>usted</a:t>
            </a:r>
            <a:r>
              <a:rPr lang="en-US" sz="2000" dirty="0"/>
              <a:t> y </a:t>
            </a:r>
            <a:r>
              <a:rPr lang="en-US" sz="2000" dirty="0" err="1"/>
              <a:t>dejará</a:t>
            </a:r>
            <a:r>
              <a:rPr lang="en-US" sz="2000" dirty="0"/>
              <a:t> </a:t>
            </a:r>
            <a:r>
              <a:rPr lang="en-US" sz="2000" dirty="0" err="1"/>
              <a:t>asentada</a:t>
            </a:r>
            <a:r>
              <a:rPr lang="en-US" sz="2000" dirty="0"/>
              <a:t> </a:t>
            </a:r>
            <a:r>
              <a:rPr lang="en-US" sz="2000" dirty="0" err="1"/>
              <a:t>tal</a:t>
            </a:r>
            <a:r>
              <a:rPr lang="en-US" sz="2000" dirty="0"/>
              <a:t> </a:t>
            </a:r>
            <a:r>
              <a:rPr lang="en-US" sz="2000" dirty="0" err="1"/>
              <a:t>situación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el</a:t>
            </a:r>
            <a:r>
              <a:rPr lang="en-US" sz="2000" dirty="0"/>
              <a:t> </a:t>
            </a:r>
            <a:r>
              <a:rPr lang="en-US" sz="2000" dirty="0" err="1"/>
              <a:t>espacio</a:t>
            </a:r>
            <a:r>
              <a:rPr lang="en-US" sz="2000" dirty="0"/>
              <a:t> </a:t>
            </a:r>
            <a:r>
              <a:rPr lang="es-AR" sz="2000" dirty="0"/>
              <a:t>de</a:t>
            </a:r>
            <a:r>
              <a:rPr lang="en-US" sz="2000" dirty="0"/>
              <a:t> </a:t>
            </a:r>
            <a:r>
              <a:rPr lang="en-US" sz="2000" dirty="0" err="1"/>
              <a:t>observaciones</a:t>
            </a:r>
            <a:r>
              <a:rPr lang="en-US" sz="2000" dirty="0"/>
              <a:t> del </a:t>
            </a:r>
            <a:r>
              <a:rPr lang="en-US" sz="2000" dirty="0" err="1"/>
              <a:t>padrón</a:t>
            </a:r>
            <a:r>
              <a:rPr lang="en-US" sz="2000" dirty="0"/>
              <a:t>.</a:t>
            </a:r>
            <a:endParaRPr dirty="0"/>
          </a:p>
        </p:txBody>
      </p:sp>
      <p:sp>
        <p:nvSpPr>
          <p:cNvPr id="327" name="Google Shape;327;p30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Apoyo para la firma del padrón</a:t>
            </a:r>
            <a:endParaRPr sz="3200" b="1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8" name="Google Shape;32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9282" y="2070035"/>
            <a:ext cx="4124300" cy="2717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1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Comando General Electoral </a:t>
            </a:r>
            <a:endParaRPr sz="2000" b="0" i="1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50000"/>
          <a:stretch/>
        </p:blipFill>
        <p:spPr>
          <a:xfrm>
            <a:off x="838200" y="1577193"/>
            <a:ext cx="4906963" cy="8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3100613"/>
            <a:ext cx="4941888" cy="860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1"/>
          <p:cNvSpPr txBox="1"/>
          <p:nvPr/>
        </p:nvSpPr>
        <p:spPr>
          <a:xfrm>
            <a:off x="6446839" y="1577193"/>
            <a:ext cx="490696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  </a:t>
            </a:r>
            <a:r>
              <a:rPr lang="es-AR" sz="20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20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personal del </a:t>
            </a:r>
            <a:r>
              <a:rPr lang="es-AR" sz="20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Comando se encuentra incluido/a como el resto de los/as electores/as no deberá realizar ningún procedimiento especial.</a:t>
            </a:r>
          </a:p>
        </p:txBody>
      </p:sp>
      <p:sp>
        <p:nvSpPr>
          <p:cNvPr id="337" name="Google Shape;337;p31"/>
          <p:cNvSpPr txBox="1"/>
          <p:nvPr/>
        </p:nvSpPr>
        <p:spPr>
          <a:xfrm>
            <a:off x="6446839" y="2836637"/>
            <a:ext cx="4906960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</a:pPr>
            <a:r>
              <a:rPr lang="es-MX" sz="20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 se encuentra identificado/a con un color especial deberá entregarle además del SOBRE DE VOTACIÓN, el SOBRE CUBIERTA QUE TIENE LA LEYENDA VOTO COMANDO ELECTORAL. </a:t>
            </a:r>
          </a:p>
        </p:txBody>
      </p:sp>
      <p:pic>
        <p:nvPicPr>
          <p:cNvPr id="338" name="Google Shape;338;p31"/>
          <p:cNvPicPr preferRelativeResize="0"/>
          <p:nvPr/>
        </p:nvPicPr>
        <p:blipFill rotWithShape="1">
          <a:blip r:embed="rId5">
            <a:alphaModFix/>
          </a:blip>
          <a:srcRect t="58481"/>
          <a:stretch/>
        </p:blipFill>
        <p:spPr>
          <a:xfrm>
            <a:off x="7162743" y="4572834"/>
            <a:ext cx="3475152" cy="127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 rotWithShape="1">
          <a:blip r:embed="rId6">
            <a:alphaModFix/>
          </a:blip>
          <a:srcRect t="26070" b="47903"/>
          <a:stretch/>
        </p:blipFill>
        <p:spPr>
          <a:xfrm>
            <a:off x="838200" y="4634110"/>
            <a:ext cx="4906962" cy="115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Comando General Electoral</a:t>
            </a:r>
            <a:endParaRPr sz="2000" b="0" i="1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5" name="Google Shape;345;p32"/>
          <p:cNvSpPr txBox="1"/>
          <p:nvPr/>
        </p:nvSpPr>
        <p:spPr>
          <a:xfrm>
            <a:off x="838200" y="1542040"/>
            <a:ext cx="52578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 b="0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Si el personal del comando general electoral no se encuentra inscripto en el padrón o en las actas complementarias del padrón, no podrá votar.</a:t>
            </a:r>
            <a:endParaRPr lang="es-AR" dirty="0"/>
          </a:p>
        </p:txBody>
      </p:sp>
      <p:pic>
        <p:nvPicPr>
          <p:cNvPr id="346" name="Google Shape;34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3144" y="1754952"/>
            <a:ext cx="3977471" cy="360458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2"/>
          <p:cNvSpPr txBox="1">
            <a:spLocks noGrp="1"/>
          </p:cNvSpPr>
          <p:nvPr>
            <p:ph type="body" idx="1"/>
          </p:nvPr>
        </p:nvSpPr>
        <p:spPr>
          <a:xfrm>
            <a:off x="838199" y="5080642"/>
            <a:ext cx="5257801" cy="557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100000"/>
              <a:buNone/>
            </a:pPr>
            <a:r>
              <a:rPr lang="en-US" sz="2000" dirty="0">
                <a:solidFill>
                  <a:schemeClr val="tx1"/>
                </a:solidFill>
              </a:rPr>
              <a:t>RECUERDE QUE NO PUEDEN AGREGARSE ELECTORES/AS  PADRÓN.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48" name="Google Shape;348;p32"/>
          <p:cNvSpPr/>
          <p:nvPr/>
        </p:nvSpPr>
        <p:spPr>
          <a:xfrm>
            <a:off x="838200" y="4910354"/>
            <a:ext cx="5257800" cy="811212"/>
          </a:xfrm>
          <a:prstGeom prst="rect">
            <a:avLst/>
          </a:prstGeom>
          <a:noFill/>
          <a:ln w="12700" cap="flat" cmpd="sng">
            <a:solidFill>
              <a:srgbClr val="0070C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52473" y="4382043"/>
            <a:ext cx="1605233" cy="1256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de identidad impugnada</a:t>
            </a:r>
            <a:endParaRPr/>
          </a:p>
        </p:txBody>
      </p:sp>
      <p:sp>
        <p:nvSpPr>
          <p:cNvPr id="355" name="Google Shape;355;p33"/>
          <p:cNvSpPr txBox="1">
            <a:spLocks noGrp="1"/>
          </p:cNvSpPr>
          <p:nvPr>
            <p:ph type="body" idx="1"/>
          </p:nvPr>
        </p:nvSpPr>
        <p:spPr>
          <a:xfrm>
            <a:off x="6096000" y="1579420"/>
            <a:ext cx="5141253" cy="397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•"/>
            </a:pPr>
            <a:r>
              <a:rPr lang="en-US" sz="2400" dirty="0">
                <a:solidFill>
                  <a:srgbClr val="3F3F3F"/>
                </a:solidFill>
              </a:rPr>
              <a:t>El o la </a:t>
            </a:r>
            <a:r>
              <a:rPr lang="en-US" sz="2400" dirty="0" err="1">
                <a:solidFill>
                  <a:srgbClr val="3F3F3F"/>
                </a:solidFill>
              </a:rPr>
              <a:t>Presidente</a:t>
            </a:r>
            <a:r>
              <a:rPr lang="en-US" sz="2400" dirty="0">
                <a:solidFill>
                  <a:srgbClr val="3F3F3F"/>
                </a:solidFill>
              </a:rPr>
              <a:t>/a,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o la </a:t>
            </a:r>
            <a:r>
              <a:rPr lang="en-US" sz="2400" dirty="0" err="1">
                <a:solidFill>
                  <a:srgbClr val="3F3F3F"/>
                </a:solidFill>
              </a:rPr>
              <a:t>Vicepresidente</a:t>
            </a:r>
            <a:r>
              <a:rPr lang="en-US" sz="2400" dirty="0">
                <a:solidFill>
                  <a:srgbClr val="3F3F3F"/>
                </a:solidFill>
              </a:rPr>
              <a:t>/a o los/as </a:t>
            </a:r>
            <a:r>
              <a:rPr lang="en-US" sz="2400" dirty="0" err="1">
                <a:solidFill>
                  <a:srgbClr val="3F3F3F"/>
                </a:solidFill>
              </a:rPr>
              <a:t>fiscales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dudan</a:t>
            </a:r>
            <a:r>
              <a:rPr lang="en-US" sz="2400" dirty="0">
                <a:solidFill>
                  <a:srgbClr val="3F3F3F"/>
                </a:solidFill>
              </a:rPr>
              <a:t> de la </a:t>
            </a:r>
            <a:r>
              <a:rPr lang="en-US" sz="2400" dirty="0" err="1">
                <a:solidFill>
                  <a:srgbClr val="3F3F3F"/>
                </a:solidFill>
              </a:rPr>
              <a:t>identidad</a:t>
            </a:r>
            <a:r>
              <a:rPr lang="en-US" sz="2400" dirty="0">
                <a:solidFill>
                  <a:srgbClr val="3F3F3F"/>
                </a:solidFill>
              </a:rPr>
              <a:t> del </a:t>
            </a:r>
            <a:r>
              <a:rPr lang="en-US" sz="2400" dirty="0" err="1">
                <a:solidFill>
                  <a:srgbClr val="3F3F3F"/>
                </a:solidFill>
              </a:rPr>
              <a:t>ciudadano</a:t>
            </a:r>
            <a:r>
              <a:rPr lang="en-US" sz="2400" dirty="0">
                <a:solidFill>
                  <a:srgbClr val="3F3F3F"/>
                </a:solidFill>
              </a:rPr>
              <a:t> o de la </a:t>
            </a:r>
            <a:r>
              <a:rPr lang="en-US" sz="2400" dirty="0" err="1">
                <a:solidFill>
                  <a:srgbClr val="3F3F3F"/>
                </a:solidFill>
              </a:rPr>
              <a:t>ciudadana</a:t>
            </a:r>
            <a:r>
              <a:rPr lang="en-US" sz="2400" dirty="0">
                <a:solidFill>
                  <a:srgbClr val="3F3F3F"/>
                </a:solidFill>
              </a:rPr>
              <a:t>;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ct val="100000"/>
              <a:buChar char="•"/>
            </a:pPr>
            <a:r>
              <a:rPr lang="en-US" sz="2400" dirty="0">
                <a:solidFill>
                  <a:srgbClr val="3F3F3F"/>
                </a:solidFill>
              </a:rPr>
              <a:t>O se </a:t>
            </a:r>
            <a:r>
              <a:rPr lang="en-US" sz="2400" dirty="0" err="1">
                <a:solidFill>
                  <a:srgbClr val="3F3F3F"/>
                </a:solidFill>
              </a:rPr>
              <a:t>presenta</a:t>
            </a:r>
            <a:r>
              <a:rPr lang="en-US" sz="2400" dirty="0">
                <a:solidFill>
                  <a:srgbClr val="3F3F3F"/>
                </a:solidFill>
              </a:rPr>
              <a:t> un/a elector/a  </a:t>
            </a:r>
            <a:r>
              <a:rPr lang="en-US" sz="2400" dirty="0" err="1">
                <a:solidFill>
                  <a:srgbClr val="3F3F3F"/>
                </a:solidFill>
              </a:rPr>
              <a:t>identificado</a:t>
            </a:r>
            <a:r>
              <a:rPr lang="en-US" sz="2400" dirty="0">
                <a:solidFill>
                  <a:srgbClr val="3F3F3F"/>
                </a:solidFill>
              </a:rPr>
              <a:t>/a  </a:t>
            </a:r>
            <a:r>
              <a:rPr lang="en-US" sz="2400" dirty="0" err="1">
                <a:solidFill>
                  <a:srgbClr val="3F3F3F"/>
                </a:solidFill>
              </a:rPr>
              <a:t>en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padrón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como</a:t>
            </a:r>
            <a:r>
              <a:rPr lang="en-US" sz="2400" dirty="0">
                <a:solidFill>
                  <a:srgbClr val="3F3F3F"/>
                </a:solidFill>
              </a:rPr>
              <a:t> «</a:t>
            </a:r>
            <a:r>
              <a:rPr lang="en-US" sz="2400" dirty="0" err="1">
                <a:solidFill>
                  <a:srgbClr val="3F3F3F"/>
                </a:solidFill>
              </a:rPr>
              <a:t>ausente</a:t>
            </a:r>
            <a:r>
              <a:rPr lang="en-US" sz="2400" dirty="0">
                <a:solidFill>
                  <a:srgbClr val="3F3F3F"/>
                </a:solidFill>
              </a:rPr>
              <a:t> por </a:t>
            </a:r>
            <a:r>
              <a:rPr lang="en-US" sz="2400" dirty="0" err="1">
                <a:solidFill>
                  <a:srgbClr val="3F3F3F"/>
                </a:solidFill>
              </a:rPr>
              <a:t>desaparición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forzada</a:t>
            </a:r>
            <a:r>
              <a:rPr lang="en-US" sz="2400" dirty="0">
                <a:solidFill>
                  <a:srgbClr val="3F3F3F"/>
                </a:solidFill>
              </a:rPr>
              <a:t>» (color </a:t>
            </a:r>
            <a:r>
              <a:rPr lang="en-US" sz="2400" dirty="0" err="1">
                <a:solidFill>
                  <a:srgbClr val="3F3F3F"/>
                </a:solidFill>
              </a:rPr>
              <a:t>gris</a:t>
            </a:r>
            <a:r>
              <a:rPr lang="en-US" sz="2400" dirty="0">
                <a:solidFill>
                  <a:srgbClr val="3F3F3F"/>
                </a:solidFill>
              </a:rPr>
              <a:t>)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MX" sz="2400" dirty="0"/>
              <a:t>Solo en el caso en que el/la presidente/a de mesa lo requiera, el/la elector/a retirará por un instante el barbijo para la visualización completa de su rostro</a:t>
            </a:r>
            <a:endParaRPr lang="es-MX" sz="2400" dirty="0">
              <a:solidFill>
                <a:srgbClr val="3F3F3F"/>
              </a:solidFill>
            </a:endParaRPr>
          </a:p>
        </p:txBody>
      </p:sp>
      <p:pic>
        <p:nvPicPr>
          <p:cNvPr id="356" name="Google Shape;35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1150" y="1604768"/>
            <a:ext cx="3581407" cy="3648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Formulario para voto de identidad impugnada</a:t>
            </a:r>
            <a:endParaRPr/>
          </a:p>
        </p:txBody>
      </p:sp>
      <p:pic>
        <p:nvPicPr>
          <p:cNvPr id="362" name="Google Shape;36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2710" y="1595901"/>
            <a:ext cx="5306579" cy="4026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de identidad impugnada</a:t>
            </a:r>
            <a:endParaRPr/>
          </a:p>
        </p:txBody>
      </p:sp>
      <p:sp>
        <p:nvSpPr>
          <p:cNvPr id="355" name="Google Shape;355;p33"/>
          <p:cNvSpPr txBox="1">
            <a:spLocks noGrp="1"/>
          </p:cNvSpPr>
          <p:nvPr>
            <p:ph type="body" idx="1"/>
          </p:nvPr>
        </p:nvSpPr>
        <p:spPr>
          <a:xfrm>
            <a:off x="370449" y="1240057"/>
            <a:ext cx="11451102" cy="406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Completar los espacios en blanco del formulario y del sobre para voto de identidad impugnada.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endParaRPr lang="es-MX" sz="1800" dirty="0"/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Anotar “IMPUGNADO” en la columna de observaciones del padrón que corresponde al/a la elector/a. </a:t>
            </a:r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endParaRPr lang="es-MX" sz="1800" dirty="0"/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Solicitar la almohadilla al/a la delegado/a de la Justicia Nacional Electoral o utilizar el marcador para registrar la impresión dígito-pulgar, tanto en el formulario como en el sobre, que además deberá firmar junto con los/as fiscales impugnantes.</a:t>
            </a:r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endParaRPr lang="es-MX" sz="1800" dirty="0"/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Colocar el formulario dentro del sobre de voto de identidad impugnada y entregarlo abierto al/a la elector/a, acompañado con un sobre para la emisión del sufragio.</a:t>
            </a:r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endParaRPr lang="es-MX" sz="1800" dirty="0"/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Invitar al/a la elector/a </a:t>
            </a:r>
            <a:r>
              <a:rPr lang="es-MX" sz="1800" dirty="0" err="1"/>
              <a:t>a</a:t>
            </a:r>
            <a:r>
              <a:rPr lang="es-MX" sz="1800" dirty="0"/>
              <a:t> pasar al cuarto oscuro e indicarle que introduzca el sobre con su voto dentro del sobre especial, el cual no deberá cerrar hasta mostrarle que no ha retirado el formulario.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  <a:buNone/>
            </a:pPr>
            <a:endParaRPr lang="es-MX" sz="1800" dirty="0"/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El/la elector/a deberá introducir el sobre en la urna y firmar el padrón en el lugar correspondiente.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  <a:buNone/>
            </a:pPr>
            <a:r>
              <a:rPr lang="es-MX" sz="1800" dirty="0"/>
              <a:t> </a:t>
            </a:r>
          </a:p>
          <a:p>
            <a:pPr marL="342900">
              <a:lnSpc>
                <a:spcPct val="100000"/>
              </a:lnSpc>
              <a:spcBef>
                <a:spcPts val="0"/>
              </a:spcBef>
              <a:buClr>
                <a:srgbClr val="3F3F3F"/>
              </a:buClr>
              <a:buSzPct val="100000"/>
            </a:pPr>
            <a:r>
              <a:rPr lang="es-MX" sz="1800" dirty="0"/>
              <a:t>Entregar la constancia de emisión del voto, debidamente firmada, junto con el documento.</a:t>
            </a:r>
            <a:endParaRPr lang="es-MX" sz="1800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80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</a:t>
            </a:r>
            <a:r>
              <a:rPr lang="en-US" sz="3200" b="1" i="0" u="none" strike="noStrike" cap="none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oto</a:t>
            </a:r>
            <a:r>
              <a:rPr lang="en-US" sz="3200" b="1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de </a:t>
            </a:r>
            <a:r>
              <a:rPr lang="es-AR" sz="3200" b="1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identidad impugnada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0574C8-8923-434A-BEF8-C359148AE603}"/>
              </a:ext>
            </a:extLst>
          </p:cNvPr>
          <p:cNvSpPr txBox="1"/>
          <p:nvPr/>
        </p:nvSpPr>
        <p:spPr>
          <a:xfrm>
            <a:off x="838200" y="1828562"/>
            <a:ext cx="103315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La negativa de los/as fiscales impugnantes a suscribir el formulario importará el desistimiento y anulación de la impugnación, pero bastará que solo uno firme para que subsista. </a:t>
            </a:r>
          </a:p>
          <a:p>
            <a:pPr algn="just"/>
            <a:endParaRPr lang="es-MX" sz="2000" dirty="0"/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IMPORTANTE: Teniendo presente que el procedimiento demanda la manipulación de formularios, la impresión de la huella digital del/ de la elector/a impugnado/a y la intervención y firma de varios actores, deberán extremarse las medidas de distanciamiento y sanitización de espacios en las mesas.</a:t>
            </a:r>
            <a:endParaRPr lang="es-AR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DB079B3-7BD8-46C9-ADB6-F92F5D996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123" y="4474745"/>
            <a:ext cx="1952625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19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AR" sz="3200" b="1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Sobre</a:t>
            </a:r>
            <a:r>
              <a:rPr lang="es-AR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 de </a:t>
            </a:r>
            <a:r>
              <a:rPr lang="es-AR" sz="3200" b="1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 de identidad impugnada y voto comando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71434E8-AEB9-440F-A0C7-81D1768C7916}"/>
              </a:ext>
            </a:extLst>
          </p:cNvPr>
          <p:cNvSpPr txBox="1"/>
          <p:nvPr/>
        </p:nvSpPr>
        <p:spPr>
          <a:xfrm>
            <a:off x="838199" y="2458274"/>
            <a:ext cx="103456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ATENCIÓN: En el momento de realizar el escrutinio de la mesa, los votos de identidad impugnada y del personal subordinado al Comando General Electoral serán contabilizados, pero no abiertos ni escrutados en la mesa.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905607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Cuarto </a:t>
            </a:r>
            <a:r>
              <a:rPr lang="es-AR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oscuro y Boletas </a:t>
            </a:r>
            <a:endParaRPr lang="es-AR" dirty="0"/>
          </a:p>
        </p:txBody>
      </p:sp>
      <p:sp>
        <p:nvSpPr>
          <p:cNvPr id="368" name="Google Shape;368;p35"/>
          <p:cNvSpPr txBox="1">
            <a:spLocks noGrp="1"/>
          </p:cNvSpPr>
          <p:nvPr>
            <p:ph type="body" idx="1"/>
          </p:nvPr>
        </p:nvSpPr>
        <p:spPr>
          <a:xfrm>
            <a:off x="955765" y="1425434"/>
            <a:ext cx="10515599" cy="31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1800" dirty="0">
                <a:solidFill>
                  <a:schemeClr val="tx1"/>
                </a:solidFill>
                <a:latin typeface="+mj-lt"/>
              </a:rPr>
              <a:t>Examine el cuarto oscuro, a pedido de los/as fiscales,  o cuando lo estime necesario.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s-AR" sz="1800" dirty="0">
                <a:solidFill>
                  <a:schemeClr val="tx1"/>
                </a:solidFill>
                <a:latin typeface="+mj-lt"/>
              </a:rPr>
              <a:t>falta de boletas no es motivo para </a:t>
            </a:r>
            <a:r>
              <a:rPr lang="es-AR" sz="1800" dirty="0" err="1">
                <a:solidFill>
                  <a:schemeClr val="tx1"/>
                </a:solidFill>
                <a:latin typeface="+mj-lt"/>
              </a:rPr>
              <a:t>impedi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r o </a:t>
            </a:r>
            <a:r>
              <a:rPr lang="es-AR" sz="1800" dirty="0">
                <a:solidFill>
                  <a:schemeClr val="tx1"/>
                </a:solidFill>
                <a:latin typeface="+mj-lt"/>
              </a:rPr>
              <a:t>interrumpir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 los </a:t>
            </a:r>
            <a:r>
              <a:rPr lang="es-AR" sz="1800" dirty="0">
                <a:solidFill>
                  <a:schemeClr val="tx1"/>
                </a:solidFill>
                <a:latin typeface="+mj-lt"/>
              </a:rPr>
              <a:t>comicios.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 </a:t>
            </a:r>
            <a:endParaRPr sz="1800" dirty="0">
              <a:solidFill>
                <a:schemeClr val="tx1"/>
              </a:solidFill>
              <a:latin typeface="+mj-lt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1800" dirty="0">
                <a:solidFill>
                  <a:schemeClr val="tx1"/>
                </a:solidFill>
                <a:latin typeface="+mj-lt"/>
              </a:rPr>
              <a:t>En caso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de </a:t>
            </a:r>
            <a:r>
              <a:rPr lang="es-AR" sz="1800" dirty="0">
                <a:solidFill>
                  <a:schemeClr val="tx1"/>
                </a:solidFill>
                <a:latin typeface="+mj-lt"/>
              </a:rPr>
              <a:t>que falten, requerirá su provisión al o a la fiscal de la lista.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AR" sz="1800" dirty="0">
                <a:solidFill>
                  <a:schemeClr val="tx1"/>
                </a:solidFill>
                <a:latin typeface="+mj-lt"/>
              </a:rPr>
              <a:t>Solicitará las boletas de contingencia al/ a la Delegado/a de la Justicia Nacional Electoral o al personal del Comando </a:t>
            </a:r>
            <a:r>
              <a:rPr lang="en-US" sz="1800" dirty="0">
                <a:solidFill>
                  <a:schemeClr val="tx1"/>
                </a:solidFill>
                <a:latin typeface="+mj-lt"/>
              </a:rPr>
              <a:t>General Electoral.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MX" sz="1800" dirty="0">
                <a:latin typeface="+mj-lt"/>
              </a:rPr>
              <a:t>El control de las boletas se circunscribirá a la corroboración de que las boletas que están en el cuarto oscuro son las oficiales y de que, efectivamente, hay boletas de la fuerza política en cuestión. 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MX" sz="1800" dirty="0">
                <a:latin typeface="+mj-lt"/>
              </a:rPr>
              <a:t>Se evitará que los/as fiscales manipulen los mazos de boletas más allá de lo estrictamente necesario. Mientras no haya electores/as dentro del cuarto oscuro, la puerta del cuarto oscuro deberá estar abierta.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endParaRPr lang="es-MX" sz="1800" dirty="0">
              <a:latin typeface="+mj-lt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s-MX" sz="1800" dirty="0">
              <a:latin typeface="+mj-lt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endParaRPr sz="1800" dirty="0"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"/>
          <p:cNvSpPr txBox="1"/>
          <p:nvPr/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endParaRPr dirty="0"/>
          </a:p>
        </p:txBody>
      </p:sp>
      <p:sp>
        <p:nvSpPr>
          <p:cNvPr id="4" name="Google Shape;369;p35">
            <a:extLst>
              <a:ext uri="{FF2B5EF4-FFF2-40B4-BE49-F238E27FC236}">
                <a16:creationId xmlns:a16="http://schemas.microsoft.com/office/drawing/2014/main" id="{2C5A38AA-4EAC-4447-AAAC-EDD25F402B40}"/>
              </a:ext>
            </a:extLst>
          </p:cNvPr>
          <p:cNvSpPr txBox="1"/>
          <p:nvPr/>
        </p:nvSpPr>
        <p:spPr>
          <a:xfrm>
            <a:off x="838200" y="2373923"/>
            <a:ext cx="10515599" cy="72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n-US" sz="30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LA SUSTRACCIÓN DE BOLETAS DEL CUARTO OSCURO, SU DESTRUCCIÓN, SUSTITUCIÓN, ADULTERACIÓN U OCULTAMIENTO CONSTITUYE UN DELITO ELECTORAL.</a:t>
            </a:r>
            <a:endParaRPr sz="3000" dirty="0"/>
          </a:p>
        </p:txBody>
      </p:sp>
    </p:spTree>
    <p:extLst>
      <p:ext uri="{BB962C8B-B14F-4D97-AF65-F5344CB8AC3E}">
        <p14:creationId xmlns:p14="http://schemas.microsoft.com/office/powerpoint/2010/main" val="2718407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6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Clausura del acto electoral</a:t>
            </a:r>
            <a:endParaRPr/>
          </a:p>
        </p:txBody>
      </p:sp>
      <p:sp>
        <p:nvSpPr>
          <p:cNvPr id="376" name="Google Shape;376;p36"/>
          <p:cNvSpPr txBox="1">
            <a:spLocks noGrp="1"/>
          </p:cNvSpPr>
          <p:nvPr>
            <p:ph type="body" idx="1"/>
          </p:nvPr>
        </p:nvSpPr>
        <p:spPr>
          <a:xfrm>
            <a:off x="407963" y="1292036"/>
            <a:ext cx="11169748" cy="4554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100"/>
              <a:buNone/>
            </a:pPr>
            <a:r>
              <a:rPr lang="es-AR" sz="2100" dirty="0">
                <a:solidFill>
                  <a:srgbClr val="3F3F3F"/>
                </a:solidFill>
              </a:rPr>
              <a:t>A las </a:t>
            </a:r>
            <a:r>
              <a:rPr lang="es-AR" sz="2100" b="1" dirty="0">
                <a:solidFill>
                  <a:srgbClr val="3F3F3F"/>
                </a:solidFill>
              </a:rPr>
              <a:t>18:00</a:t>
            </a:r>
            <a:r>
              <a:rPr lang="es-AR" sz="2100" dirty="0">
                <a:solidFill>
                  <a:srgbClr val="3F3F3F"/>
                </a:solidFill>
              </a:rPr>
              <a:t> horas se procederá a la clausura de los comicios.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100"/>
              <a:buNone/>
            </a:pPr>
            <a:endParaRPr lang="es-AR" sz="2100" dirty="0">
              <a:solidFill>
                <a:srgbClr val="3F3F3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100"/>
              <a:buNone/>
            </a:pPr>
            <a:r>
              <a:rPr lang="es-AR" sz="2100" dirty="0">
                <a:solidFill>
                  <a:srgbClr val="3F3F3F"/>
                </a:solidFill>
              </a:rPr>
              <a:t>Los/as electores/as que se encuentren aguardando su turno podrán emitir su voto; para ello, el/la delegado/a de la Justicia Nacional Electoral junto con el personal del Comando General Electoral dispondrán el orden de las personas que se encuentren aguardando en la puerta del establecimiento</a:t>
            </a:r>
            <a:r>
              <a:rPr lang="en-US" sz="2100" dirty="0">
                <a:solidFill>
                  <a:srgbClr val="3F3F3F"/>
                </a:solidFill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Clausura del acto electoral</a:t>
            </a:r>
            <a:endParaRPr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1"/>
          </p:nvPr>
        </p:nvSpPr>
        <p:spPr>
          <a:xfrm>
            <a:off x="838200" y="1579420"/>
            <a:ext cx="5886157" cy="397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 dirty="0">
                <a:solidFill>
                  <a:srgbClr val="3F3F3F"/>
                </a:solidFill>
              </a:rPr>
              <a:t>1. </a:t>
            </a:r>
            <a:r>
              <a:rPr lang="en-US" sz="2400" dirty="0" err="1">
                <a:solidFill>
                  <a:srgbClr val="3F3F3F"/>
                </a:solidFill>
              </a:rPr>
              <a:t>Tache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padrón</a:t>
            </a:r>
            <a:r>
              <a:rPr lang="en-US" sz="2400" dirty="0">
                <a:solidFill>
                  <a:srgbClr val="3F3F3F"/>
                </a:solidFill>
              </a:rPr>
              <a:t> los </a:t>
            </a:r>
            <a:r>
              <a:rPr lang="en-US" sz="2400" dirty="0" err="1">
                <a:solidFill>
                  <a:srgbClr val="3F3F3F"/>
                </a:solidFill>
              </a:rPr>
              <a:t>nombres</a:t>
            </a:r>
            <a:r>
              <a:rPr lang="en-US" sz="2400" dirty="0">
                <a:solidFill>
                  <a:srgbClr val="3F3F3F"/>
                </a:solidFill>
              </a:rPr>
              <a:t> de </a:t>
            </a:r>
            <a:r>
              <a:rPr lang="en-US" sz="2400" dirty="0" err="1">
                <a:solidFill>
                  <a:srgbClr val="3F3F3F"/>
                </a:solidFill>
              </a:rPr>
              <a:t>quienes</a:t>
            </a:r>
            <a:r>
              <a:rPr lang="en-US" sz="2400" dirty="0">
                <a:solidFill>
                  <a:srgbClr val="3F3F3F"/>
                </a:solidFill>
              </a:rPr>
              <a:t> no </a:t>
            </a:r>
            <a:r>
              <a:rPr lang="en-US" sz="2400" dirty="0" err="1">
                <a:solidFill>
                  <a:srgbClr val="3F3F3F"/>
                </a:solidFill>
              </a:rPr>
              <a:t>hayan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ido</a:t>
            </a:r>
            <a:r>
              <a:rPr lang="en-US" sz="2400" dirty="0">
                <a:solidFill>
                  <a:srgbClr val="3F3F3F"/>
                </a:solidFill>
              </a:rPr>
              <a:t> a </a:t>
            </a:r>
            <a:r>
              <a:rPr lang="en-US" sz="2400" dirty="0" err="1">
                <a:solidFill>
                  <a:srgbClr val="3F3F3F"/>
                </a:solidFill>
              </a:rPr>
              <a:t>votar</a:t>
            </a:r>
            <a:r>
              <a:rPr lang="en-US" sz="2400" dirty="0">
                <a:solidFill>
                  <a:srgbClr val="3F3F3F"/>
                </a:solidFill>
              </a:rPr>
              <a:t>. </a:t>
            </a:r>
            <a:r>
              <a:rPr lang="en-US" sz="2400" dirty="0" err="1">
                <a:solidFill>
                  <a:srgbClr val="3F3F3F"/>
                </a:solidFill>
              </a:rPr>
              <a:t>Cuente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número</a:t>
            </a:r>
            <a:r>
              <a:rPr lang="en-US" sz="2400" dirty="0">
                <a:solidFill>
                  <a:srgbClr val="3F3F3F"/>
                </a:solidFill>
              </a:rPr>
              <a:t> de </a:t>
            </a:r>
            <a:r>
              <a:rPr lang="en-US" sz="2400" dirty="0" err="1">
                <a:solidFill>
                  <a:srgbClr val="3F3F3F"/>
                </a:solidFill>
              </a:rPr>
              <a:t>electores</a:t>
            </a:r>
            <a:r>
              <a:rPr lang="en-US" sz="2400" dirty="0">
                <a:solidFill>
                  <a:srgbClr val="3F3F3F"/>
                </a:solidFill>
              </a:rPr>
              <a:t>/as que </a:t>
            </a:r>
            <a:r>
              <a:rPr lang="en-US" sz="2400" dirty="0" err="1">
                <a:solidFill>
                  <a:srgbClr val="3F3F3F"/>
                </a:solidFill>
              </a:rPr>
              <a:t>votaron</a:t>
            </a:r>
            <a:r>
              <a:rPr lang="en-US" sz="2400" dirty="0">
                <a:solidFill>
                  <a:srgbClr val="3F3F3F"/>
                </a:solidFill>
              </a:rPr>
              <a:t>  y </a:t>
            </a:r>
            <a:r>
              <a:rPr lang="en-US" sz="2400" dirty="0" err="1">
                <a:solidFill>
                  <a:srgbClr val="3F3F3F"/>
                </a:solidFill>
              </a:rPr>
              <a:t>asiéntelo</a:t>
            </a:r>
            <a:r>
              <a:rPr lang="en-US" sz="2400" dirty="0">
                <a:solidFill>
                  <a:srgbClr val="3F3F3F"/>
                </a:solidFill>
              </a:rPr>
              <a:t> al pie del </a:t>
            </a:r>
            <a:r>
              <a:rPr lang="en-US" sz="2400" dirty="0" err="1">
                <a:solidFill>
                  <a:srgbClr val="3F3F3F"/>
                </a:solidFill>
              </a:rPr>
              <a:t>padrón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 dirty="0">
                <a:solidFill>
                  <a:srgbClr val="3F3F3F"/>
                </a:solidFill>
              </a:rPr>
              <a:t>2. </a:t>
            </a:r>
            <a:r>
              <a:rPr lang="en-US" sz="2400" dirty="0" err="1">
                <a:solidFill>
                  <a:srgbClr val="3F3F3F"/>
                </a:solidFill>
              </a:rPr>
              <a:t>Anote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este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número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en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  <a:r>
              <a:rPr lang="en-US" sz="2400" dirty="0" err="1">
                <a:solidFill>
                  <a:srgbClr val="3F3F3F"/>
                </a:solidFill>
              </a:rPr>
              <a:t>el</a:t>
            </a:r>
            <a:r>
              <a:rPr lang="en-US" sz="2400" dirty="0">
                <a:solidFill>
                  <a:srgbClr val="3F3F3F"/>
                </a:solidFill>
              </a:rPr>
              <a:t> acta de </a:t>
            </a:r>
            <a:r>
              <a:rPr lang="en-US" sz="2400" dirty="0" err="1">
                <a:solidFill>
                  <a:srgbClr val="3F3F3F"/>
                </a:solidFill>
              </a:rPr>
              <a:t>escrutinio</a:t>
            </a:r>
            <a:r>
              <a:rPr lang="en-US" sz="2400" dirty="0">
                <a:solidFill>
                  <a:srgbClr val="3F3F3F"/>
                </a:solidFill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n-US" sz="2400" dirty="0">
              <a:solidFill>
                <a:srgbClr val="3F3F3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MX" sz="2400" dirty="0">
                <a:solidFill>
                  <a:srgbClr val="3F3F3F"/>
                </a:solidFill>
              </a:rPr>
              <a:t>3. Registre el mismo número en el telegrama y en el certificado de escrutinio.</a:t>
            </a:r>
            <a:r>
              <a:rPr lang="en-US" sz="2400" dirty="0">
                <a:solidFill>
                  <a:srgbClr val="3F3F3F"/>
                </a:solidFill>
              </a:rPr>
              <a:t> </a:t>
            </a:r>
          </a:p>
        </p:txBody>
      </p:sp>
      <p:pic>
        <p:nvPicPr>
          <p:cNvPr id="384" name="Google Shape;38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26953" y="1579420"/>
            <a:ext cx="4855810" cy="26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7"/>
          <p:cNvPicPr preferRelativeResize="0"/>
          <p:nvPr/>
        </p:nvPicPr>
        <p:blipFill rotWithShape="1">
          <a:blip r:embed="rId4">
            <a:alphaModFix/>
          </a:blip>
          <a:srcRect r="32096"/>
          <a:stretch/>
        </p:blipFill>
        <p:spPr>
          <a:xfrm>
            <a:off x="7002258" y="3539840"/>
            <a:ext cx="4455452" cy="2206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 txBox="1">
            <a:spLocks noGrp="1"/>
          </p:cNvSpPr>
          <p:nvPr>
            <p:ph type="title"/>
          </p:nvPr>
        </p:nvSpPr>
        <p:spPr>
          <a:xfrm>
            <a:off x="838200" y="230113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AR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Escrutinio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de la mesa</a:t>
            </a:r>
            <a:endParaRPr dirty="0"/>
          </a:p>
        </p:txBody>
      </p:sp>
      <p:sp>
        <p:nvSpPr>
          <p:cNvPr id="383" name="Google Shape;383;p37"/>
          <p:cNvSpPr txBox="1">
            <a:spLocks noGrp="1"/>
          </p:cNvSpPr>
          <p:nvPr>
            <p:ph type="body" idx="1"/>
          </p:nvPr>
        </p:nvSpPr>
        <p:spPr>
          <a:xfrm>
            <a:off x="686972" y="1340269"/>
            <a:ext cx="10818055" cy="465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MX" sz="1600" dirty="0"/>
              <a:t>Para efectuar el escrutinio de la mesa, deberá trasladarse al cuarto oscuro con el/la vicepresidente/a (vocal titular) y los/as fiscales.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s-MX"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MX" sz="1600" dirty="0"/>
              <a:t>Todo el material sobrante y de descarte –boletas, sobres y formularios no utilizados, útiles de mesa, cartelería, etc.– serán colocados en la bolsa especial para devolución de útiles para su posterior entrega al/a la delegado/a de la Justicia Nacional Electoral, quien dispondrá su descarte.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s-MX"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MX" sz="1600" b="1" dirty="0"/>
              <a:t>Tenga en cuenta que: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s-MX" sz="1600" dirty="0">
              <a:solidFill>
                <a:srgbClr val="3F3F3F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MX" sz="1600" dirty="0">
                <a:solidFill>
                  <a:srgbClr val="3F3F3F"/>
                </a:solidFill>
              </a:rPr>
              <a:t>El/la Presidente/a de mesa es la única autoridad facultada para realizar el escrutinio.</a:t>
            </a:r>
            <a:endParaRPr lang="es-MX" sz="16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MX" sz="1600" dirty="0">
                <a:solidFill>
                  <a:srgbClr val="3F3F3F"/>
                </a:solidFill>
              </a:rPr>
              <a:t>Solamente el/la Vicepresidente/a (vocal titular) está habilitado/a para asistirlo/a.</a:t>
            </a:r>
            <a:endParaRPr lang="es-MX" sz="16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s-MX" sz="1600" dirty="0">
                <a:solidFill>
                  <a:srgbClr val="3F3F3F"/>
                </a:solidFill>
              </a:rPr>
              <a:t>Los/as fiscales presencian el acto, formulan observaciones o recurren la calificación de los votos pero no deben realizar ninguna tarea del escrutinio.</a:t>
            </a: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s-MX" sz="1600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s-MX" sz="1600" b="1" dirty="0">
                <a:solidFill>
                  <a:srgbClr val="FF0000"/>
                </a:solidFill>
              </a:rPr>
              <a:t>Durante esta etapa deberán extremarse las medidas de distanciamiento y sanitización de superficies. Se observará estrictamente el uso de barbijo de todas las personas que se encuentren presentes en el cuarto oscuro, así como el distanciamiento social, recordando que el/la presidente/a de mesa –asistido/a por el/la vicepresidente/a– es el/la encargado/a exclusivo/a del manejo de toda la documentación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endParaRPr lang="en-US" sz="2400" dirty="0">
              <a:solidFill>
                <a:srgbClr val="3F3F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537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9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Apertura de la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urna</a:t>
            </a:r>
            <a:endParaRPr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44B11A-010A-4255-9F8A-4EF62438E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227" y="1699698"/>
            <a:ext cx="8679766" cy="387725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9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Apertura de la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urna</a:t>
            </a:r>
            <a:endParaRPr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C1866E-E11B-463F-BAA5-FBB8A49DB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372" y="1287084"/>
            <a:ext cx="6935373" cy="36690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AA1114D-BB03-4BC4-8728-532913057C5F}"/>
              </a:ext>
            </a:extLst>
          </p:cNvPr>
          <p:cNvSpPr txBox="1"/>
          <p:nvPr/>
        </p:nvSpPr>
        <p:spPr>
          <a:xfrm>
            <a:off x="838200" y="5046127"/>
            <a:ext cx="107676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Recuerde que: Los sobres que contienen los votos de identidad impugnada y del Comando General Electoral deben enviarse cerrados a la Justicia Nacional Electoral.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6592523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419" name="Google Shape;419;p4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2"/>
          <p:cNvSpPr txBox="1"/>
          <p:nvPr/>
        </p:nvSpPr>
        <p:spPr>
          <a:xfrm>
            <a:off x="1093525" y="1144776"/>
            <a:ext cx="6193966" cy="1847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Calificación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 votos</a:t>
            </a:r>
            <a:endParaRPr/>
          </a:p>
        </p:txBody>
      </p:sp>
      <p:sp>
        <p:nvSpPr>
          <p:cNvPr id="421" name="Google Shape;421;p42"/>
          <p:cNvSpPr txBox="1"/>
          <p:nvPr/>
        </p:nvSpPr>
        <p:spPr>
          <a:xfrm>
            <a:off x="1093525" y="3096403"/>
            <a:ext cx="4947884" cy="243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Afirmativo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Blanco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Nulo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Recurrido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MX" b="1" dirty="0">
                <a:solidFill>
                  <a:schemeClr val="bg1"/>
                </a:solidFill>
              </a:rPr>
              <a:t>A tener en cuenta: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7B619B-57DC-4C98-842A-1CBD94335CA5}"/>
              </a:ext>
            </a:extLst>
          </p:cNvPr>
          <p:cNvSpPr txBox="1"/>
          <p:nvPr/>
        </p:nvSpPr>
        <p:spPr>
          <a:xfrm>
            <a:off x="529297" y="1536174"/>
            <a:ext cx="1140010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/>
              <a:t>• Únicamente el/la </a:t>
            </a:r>
            <a:r>
              <a:rPr lang="es-MX" sz="2000" b="1" dirty="0"/>
              <a:t>vicepresidente/a (vocal titular) </a:t>
            </a:r>
            <a:r>
              <a:rPr lang="es-MX" sz="2000" dirty="0"/>
              <a:t>está habilitado/a para asistirlo/a en esta tarea. </a:t>
            </a:r>
          </a:p>
          <a:p>
            <a:r>
              <a:rPr lang="es-MX" sz="2000" dirty="0"/>
              <a:t>• Los votos se califican por </a:t>
            </a:r>
            <a:r>
              <a:rPr lang="es-MX" sz="2000" b="1" dirty="0"/>
              <a:t>categoría de cargos</a:t>
            </a:r>
            <a:r>
              <a:rPr lang="es-MX" sz="2000" dirty="0"/>
              <a:t>, a medida que se extraen las boletas de los sobres.</a:t>
            </a:r>
          </a:p>
          <a:p>
            <a:r>
              <a:rPr lang="es-MX" sz="2000" dirty="0"/>
              <a:t>• Para facilitar el cómputo y registro de los votos, separe las boletas en pilones según su clasificación. En el caso de los votos afirmativos, apile las boletas por lista (o agrupación política). </a:t>
            </a:r>
          </a:p>
          <a:p>
            <a:r>
              <a:rPr lang="es-MX" sz="2000" dirty="0"/>
              <a:t>• En caso de que un/a fiscal cuestione la calificación que usted realice de un voto, siga el procedimiento de </a:t>
            </a:r>
            <a:r>
              <a:rPr lang="es-MX" sz="2000" b="1" dirty="0"/>
              <a:t>voto recurrido </a:t>
            </a:r>
            <a:r>
              <a:rPr lang="es-MX" sz="2000" dirty="0"/>
              <a:t>y manténgalo separado. </a:t>
            </a:r>
          </a:p>
          <a:p>
            <a:r>
              <a:rPr lang="es-MX" sz="2000" dirty="0"/>
              <a:t>• Una vez que haya clasificado el total de los votos, deberá sumarlos y registrar las cantidades correspondientes a cada categoría de cargos en el acta de escrutinio. asiente estos resultados en el telegrama y en el certificado de escrutinio. </a:t>
            </a:r>
          </a:p>
          <a:p>
            <a:r>
              <a:rPr lang="es-MX" sz="2000" dirty="0"/>
              <a:t>• Los sobres utilizados deben depositarse dentro de la urna para su devolución.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2317909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Votos afirmativos</a:t>
            </a:r>
            <a:endParaRPr/>
          </a:p>
        </p:txBody>
      </p:sp>
      <p:pic>
        <p:nvPicPr>
          <p:cNvPr id="427" name="Google Shape;42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018" y="1174491"/>
            <a:ext cx="3254401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017" y="3410406"/>
            <a:ext cx="3254401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34F4C91-52E5-4917-86BF-05F5454AE8C4}"/>
              </a:ext>
            </a:extLst>
          </p:cNvPr>
          <p:cNvSpPr txBox="1"/>
          <p:nvPr/>
        </p:nvSpPr>
        <p:spPr>
          <a:xfrm>
            <a:off x="4046298" y="1927201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La boleta oficializada de una misma y única agrupación política o lista para cada categoría de cargos (lista completa)</a:t>
            </a:r>
            <a:endParaRPr lang="es-AR" sz="1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B3BAEA3-27BF-489A-AAA6-373D0C358F85}"/>
              </a:ext>
            </a:extLst>
          </p:cNvPr>
          <p:cNvSpPr txBox="1"/>
          <p:nvPr/>
        </p:nvSpPr>
        <p:spPr>
          <a:xfrm>
            <a:off x="4046298" y="3585559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Cada categoría de cargos tiene una sola boleta oficializada de distinta agrupación política o lista (corte de boleta).</a:t>
            </a:r>
            <a:endParaRPr lang="es-AR" sz="1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MX" b="1" dirty="0">
                <a:solidFill>
                  <a:schemeClr val="bg1"/>
                </a:solidFill>
              </a:rPr>
              <a:t>Votos afirmativos</a:t>
            </a:r>
            <a:endParaRPr b="1" dirty="0">
              <a:solidFill>
                <a:schemeClr val="bg1"/>
              </a:solidFill>
            </a:endParaRPr>
          </a:p>
        </p:txBody>
      </p:sp>
      <p:pic>
        <p:nvPicPr>
          <p:cNvPr id="4" name="Google Shape;430;p43">
            <a:extLst>
              <a:ext uri="{FF2B5EF4-FFF2-40B4-BE49-F238E27FC236}">
                <a16:creationId xmlns:a16="http://schemas.microsoft.com/office/drawing/2014/main" id="{FE1F4852-01FD-4AF7-BD91-CD3BCD3C39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322512"/>
            <a:ext cx="3244801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29;p43">
            <a:extLst>
              <a:ext uri="{FF2B5EF4-FFF2-40B4-BE49-F238E27FC236}">
                <a16:creationId xmlns:a16="http://schemas.microsoft.com/office/drawing/2014/main" id="{FA380E6F-D418-4F74-A5AD-0CCD2623B7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0952" y="3735489"/>
            <a:ext cx="3222049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7C10010-0D5E-48FF-9D1A-6ADDC3325476}"/>
              </a:ext>
            </a:extLst>
          </p:cNvPr>
          <p:cNvSpPr txBox="1"/>
          <p:nvPr/>
        </p:nvSpPr>
        <p:spPr>
          <a:xfrm>
            <a:off x="4723227" y="4125820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Una boleta oficializada que tiene tachaduras, agregados, roturas o sustituciones (</a:t>
            </a:r>
            <a:r>
              <a:rPr lang="es-MX" sz="1800" dirty="0" err="1"/>
              <a:t>borratina</a:t>
            </a:r>
            <a:r>
              <a:rPr lang="es-MX" sz="1800" dirty="0"/>
              <a:t>) pero cuyo encabezado se encuentra intacto.</a:t>
            </a:r>
            <a:endParaRPr lang="es-AR" sz="18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5610A53-F0F6-42A0-8F0E-BA1252E173C2}"/>
              </a:ext>
            </a:extLst>
          </p:cNvPr>
          <p:cNvSpPr txBox="1"/>
          <p:nvPr/>
        </p:nvSpPr>
        <p:spPr>
          <a:xfrm>
            <a:off x="4723227" y="1643205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En el sobre hay más boletas oficializadas de la misma lista y categoría de cargos. Solo se computará una y se destruirán las restantes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1761580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4"/>
          <p:cNvSpPr txBox="1">
            <a:spLocks noGrp="1"/>
          </p:cNvSpPr>
          <p:nvPr>
            <p:ph type="title"/>
          </p:nvPr>
        </p:nvSpPr>
        <p:spPr>
          <a:xfrm>
            <a:off x="359406" y="258249"/>
            <a:ext cx="11696606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AR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Votos en blanco :</a:t>
            </a:r>
            <a:r>
              <a:rPr lang="es-AR" sz="44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 sz="3200" b="1" dirty="0">
                <a:solidFill>
                  <a:schemeClr val="lt1"/>
                </a:solidFill>
                <a:latin typeface="Inter"/>
                <a:ea typeface="Inter"/>
              </a:rPr>
              <a:t>no expresa preferencia por ninguna lista.</a:t>
            </a:r>
          </a:p>
        </p:txBody>
      </p:sp>
      <p:pic>
        <p:nvPicPr>
          <p:cNvPr id="438" name="Google Shape;43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406" y="1128276"/>
            <a:ext cx="2960570" cy="16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406" y="2943008"/>
            <a:ext cx="2960570" cy="15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407" y="4480790"/>
            <a:ext cx="2960570" cy="15120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A2C11E5-8A0A-44FA-8BE9-A16B97E353A4}"/>
              </a:ext>
            </a:extLst>
          </p:cNvPr>
          <p:cNvSpPr txBox="1"/>
          <p:nvPr/>
        </p:nvSpPr>
        <p:spPr>
          <a:xfrm>
            <a:off x="3397934" y="1781849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El sobre se encuentra vacío. </a:t>
            </a:r>
            <a:endParaRPr lang="es-AR" sz="18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C23F709-24A5-4B90-9EBC-B5B2862C1CFD}"/>
              </a:ext>
            </a:extLst>
          </p:cNvPr>
          <p:cNvSpPr txBox="1"/>
          <p:nvPr/>
        </p:nvSpPr>
        <p:spPr>
          <a:xfrm>
            <a:off x="3397934" y="3224859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El sobre contiene un papel (de cualquier color), sin imágenes, textos ni objetos extraños.</a:t>
            </a:r>
            <a:endParaRPr lang="es-AR" sz="18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9BC9BBE-E676-45F2-B187-D124E9DC19AE}"/>
              </a:ext>
            </a:extLst>
          </p:cNvPr>
          <p:cNvSpPr txBox="1"/>
          <p:nvPr/>
        </p:nvSpPr>
        <p:spPr>
          <a:xfrm>
            <a:off x="3397934" y="4867482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El sobre contiene una boleta oficializada, pero le falta el cuerpo correspondiente a una categoría. En ese caso, se considerará voto en blanco solo para esa categoría</a:t>
            </a:r>
            <a:endParaRPr lang="es-AR" sz="1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Votos nulos</a:t>
            </a:r>
            <a:endParaRPr/>
          </a:p>
        </p:txBody>
      </p:sp>
      <p:pic>
        <p:nvPicPr>
          <p:cNvPr id="446" name="Google Shape;44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628" y="1126199"/>
            <a:ext cx="3254401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24" y="4072753"/>
            <a:ext cx="3254401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2007" y="1126199"/>
            <a:ext cx="3254401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F6DA9D8-B619-4E80-AAB8-17054FCD132C}"/>
              </a:ext>
            </a:extLst>
          </p:cNvPr>
          <p:cNvSpPr txBox="1"/>
          <p:nvPr/>
        </p:nvSpPr>
        <p:spPr>
          <a:xfrm>
            <a:off x="3558029" y="1222134"/>
            <a:ext cx="253797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En el sobre hay una boleta no oficializada. Por ejemplo, boletas de elecciones pasadas, de otros distritos electorales o falsificadas.</a:t>
            </a:r>
            <a:endParaRPr lang="es-AR" sz="18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A72D86F-AF6B-4259-A2A6-062D04533409}"/>
              </a:ext>
            </a:extLst>
          </p:cNvPr>
          <p:cNvSpPr txBox="1"/>
          <p:nvPr/>
        </p:nvSpPr>
        <p:spPr>
          <a:xfrm>
            <a:off x="9619958" y="1040038"/>
            <a:ext cx="22684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Boletas oficializadas que por destrucción parcial, defecto o tachaduras no contengan, por lo menos, el nombre del partido y la categoría de cargos a elegir. Es decir, el encabezado está roto o dañado severamente.</a:t>
            </a:r>
            <a:endParaRPr lang="es-AR" sz="18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1D903BF-4CAD-4AC6-9DAA-07F5BF29C78A}"/>
              </a:ext>
            </a:extLst>
          </p:cNvPr>
          <p:cNvSpPr txBox="1"/>
          <p:nvPr/>
        </p:nvSpPr>
        <p:spPr>
          <a:xfrm>
            <a:off x="3559825" y="4625075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En el sobre junto con la boleta se hallan incluidos objetos extraños a ella, tales como monedas, estampitas, etcétera</a:t>
            </a:r>
            <a:endParaRPr lang="es-AR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MX" b="1" dirty="0">
                <a:solidFill>
                  <a:schemeClr val="bg1"/>
                </a:solidFill>
              </a:rPr>
              <a:t>Votos nulos</a:t>
            </a:r>
            <a:endParaRPr b="1" dirty="0">
              <a:solidFill>
                <a:schemeClr val="bg1"/>
              </a:solidFill>
            </a:endParaRPr>
          </a:p>
        </p:txBody>
      </p:sp>
      <p:pic>
        <p:nvPicPr>
          <p:cNvPr id="4" name="Google Shape;450;p45">
            <a:extLst>
              <a:ext uri="{FF2B5EF4-FFF2-40B4-BE49-F238E27FC236}">
                <a16:creationId xmlns:a16="http://schemas.microsoft.com/office/drawing/2014/main" id="{FEF2A17A-5EA0-4058-AD3A-4D272DC9CA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2635" y="1527942"/>
            <a:ext cx="3254401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8;p45">
            <a:extLst>
              <a:ext uri="{FF2B5EF4-FFF2-40B4-BE49-F238E27FC236}">
                <a16:creationId xmlns:a16="http://schemas.microsoft.com/office/drawing/2014/main" id="{0AD8711B-AEE9-492F-90EA-1B52FCD8C33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435" y="4125633"/>
            <a:ext cx="3249601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A4DF18-4051-437B-947D-15ACBC34C9CC}"/>
              </a:ext>
            </a:extLst>
          </p:cNvPr>
          <p:cNvSpPr txBox="1"/>
          <p:nvPr/>
        </p:nvSpPr>
        <p:spPr>
          <a:xfrm>
            <a:off x="3963572" y="1823807"/>
            <a:ext cx="6362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Boletas oficializadas que contienen inscripciones y/o leyendas de cualquier tipo, salvo en los casos de tachaduras, agregados o sustituciones.</a:t>
            </a:r>
            <a:endParaRPr lang="es-AR" sz="18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E7995A-C3BF-4F1F-BC67-B8B4E000AD80}"/>
              </a:ext>
            </a:extLst>
          </p:cNvPr>
          <p:cNvSpPr txBox="1"/>
          <p:nvPr/>
        </p:nvSpPr>
        <p:spPr>
          <a:xfrm>
            <a:off x="4090181" y="4425468"/>
            <a:ext cx="6098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En las PASO, boletas oficializadas de distintas listas de una misma agrupación política para la misma categoría de cargos, o distintas agrupaciones políticas para la misma categoría.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35124396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6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Votos recurridos</a:t>
            </a:r>
            <a:endParaRPr/>
          </a:p>
        </p:txBody>
      </p:sp>
      <p:sp>
        <p:nvSpPr>
          <p:cNvPr id="456" name="Google Shape;456;p46"/>
          <p:cNvSpPr txBox="1">
            <a:spLocks noGrp="1"/>
          </p:cNvSpPr>
          <p:nvPr>
            <p:ph type="body" idx="1"/>
          </p:nvPr>
        </p:nvSpPr>
        <p:spPr>
          <a:xfrm>
            <a:off x="6096000" y="1579420"/>
            <a:ext cx="5141253" cy="415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Los votos se pueden RECURRIR en el ESCRUTINIO DE LA MESA.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Los fiscales pueden recurrir la calificación del voto que efectúe el/la Presidente/a de Mesa.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Para recurrir el voto se deben dejar asentadas las causas en el formulario «VOTO RECURRIDO».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</a:pPr>
            <a:r>
              <a:rPr lang="en-US" sz="2400">
                <a:solidFill>
                  <a:srgbClr val="3F3F3F"/>
                </a:solidFill>
              </a:rPr>
              <a:t>Se envía  a la Junta Electoral Nacional en el bolsín plástico, para su posterior calificación.</a:t>
            </a:r>
            <a:endParaRPr/>
          </a:p>
        </p:txBody>
      </p:sp>
      <p:pic>
        <p:nvPicPr>
          <p:cNvPr id="457" name="Google Shape;45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4747" y="2073054"/>
            <a:ext cx="4343400" cy="3163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Completar la documentación </a:t>
            </a:r>
            <a:endParaRPr/>
          </a:p>
        </p:txBody>
      </p:sp>
      <p:sp>
        <p:nvSpPr>
          <p:cNvPr id="463" name="Google Shape;463;p47"/>
          <p:cNvSpPr txBox="1"/>
          <p:nvPr/>
        </p:nvSpPr>
        <p:spPr>
          <a:xfrm>
            <a:off x="1451847" y="4789035"/>
            <a:ext cx="204628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Acta de escrutinio</a:t>
            </a:r>
            <a:endParaRPr/>
          </a:p>
        </p:txBody>
      </p:sp>
      <p:sp>
        <p:nvSpPr>
          <p:cNvPr id="464" name="Google Shape;464;p47"/>
          <p:cNvSpPr txBox="1"/>
          <p:nvPr/>
        </p:nvSpPr>
        <p:spPr>
          <a:xfrm>
            <a:off x="3612435" y="4789035"/>
            <a:ext cx="2130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Telegrama</a:t>
            </a:r>
            <a:endParaRPr sz="2000" b="0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47"/>
          <p:cNvSpPr txBox="1"/>
          <p:nvPr/>
        </p:nvSpPr>
        <p:spPr>
          <a:xfrm>
            <a:off x="5847635" y="4781098"/>
            <a:ext cx="22288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Certificado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de escrutinio</a:t>
            </a:r>
            <a:endParaRPr/>
          </a:p>
        </p:txBody>
      </p:sp>
      <p:sp>
        <p:nvSpPr>
          <p:cNvPr id="466" name="Google Shape;466;p47"/>
          <p:cNvSpPr txBox="1"/>
          <p:nvPr/>
        </p:nvSpPr>
        <p:spPr>
          <a:xfrm>
            <a:off x="8147922" y="4758243"/>
            <a:ext cx="230505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Acta de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clausura</a:t>
            </a:r>
            <a:endParaRPr/>
          </a:p>
        </p:txBody>
      </p:sp>
      <p:pic>
        <p:nvPicPr>
          <p:cNvPr id="467" name="Google Shape;46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7910" y="1659592"/>
            <a:ext cx="1725151" cy="284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5632" y="1659592"/>
            <a:ext cx="1717377" cy="2827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5580" y="1659592"/>
            <a:ext cx="1717377" cy="2827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5527" y="1652290"/>
            <a:ext cx="1738842" cy="2848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Confección</a:t>
            </a:r>
            <a:r>
              <a:rPr lang="en-US" sz="32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de la </a:t>
            </a:r>
            <a:r>
              <a:rPr lang="en-US" sz="3200" b="1" dirty="0" err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documentación</a:t>
            </a:r>
            <a:endParaRPr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D22A44-E46B-4890-91DD-CE113A666A19}"/>
              </a:ext>
            </a:extLst>
          </p:cNvPr>
          <p:cNvSpPr txBox="1"/>
          <p:nvPr/>
        </p:nvSpPr>
        <p:spPr>
          <a:xfrm>
            <a:off x="161780" y="1110991"/>
            <a:ext cx="1155660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MX" sz="1600" dirty="0"/>
              <a:t>El/la presidente/a de mesa completará el acta de escrutinio y la firmará junto con el/la vicepresidente/a (vocal titular) y los/as fiscales presentes. Ella será resguardada por el/la presidente/a de mesa para guardarla oportunamente en el bolsín plástico junto con el padrón utilizado, las actas de apertura y cierre, y los sobres de votos recurridos, impugnados y del personal del Comando General Electoral. </a:t>
            </a:r>
          </a:p>
          <a:p>
            <a:pPr marL="342900" indent="-342900">
              <a:buAutoNum type="arabicPeriod"/>
            </a:pPr>
            <a:endParaRPr lang="es-MX" sz="1600" dirty="0"/>
          </a:p>
          <a:p>
            <a:pPr marL="342900" indent="-342900">
              <a:buAutoNum type="arabicPeriod"/>
            </a:pPr>
            <a:r>
              <a:rPr lang="es-MX" sz="1600" dirty="0"/>
              <a:t>El/la presidente/a de mesa deberá transcribir los resultados del acta de escrutinio al telegrama y lo firmará junto con el/la vicepresidente/a (vocal auxiliar) y los/as fiscales presentes. El mismo deberá ser entregado oportunamente al agente del Correo Oficial al que se haya encomendado su recolección.</a:t>
            </a:r>
          </a:p>
          <a:p>
            <a:pPr marL="342900" indent="-342900">
              <a:buAutoNum type="arabicPeriod"/>
            </a:pPr>
            <a:endParaRPr lang="es-MX" sz="1600" dirty="0"/>
          </a:p>
          <a:p>
            <a:pPr marL="342900" indent="-342900">
              <a:buAutoNum type="arabicPeriod"/>
            </a:pPr>
            <a:r>
              <a:rPr lang="es-MX" sz="1600" dirty="0"/>
              <a:t>El/la presidente/a de mesa, posteriormente, deberá confeccionar el certificado de escrutinio y lo firmará junto al/a la vicepresidente/a (vocal auxiliar) y los/as fiscales presentes. Ese certificado será introducido en la urna (en los términos del artículo 103, CEN), la cual –una vez que se encuentren depositados en su interior las boletas y sobres utilizados–, será cerrada y colocada una faja para su entrega al agente del Correo a efectos de su remisión a la Justicia Nacional Electoral.</a:t>
            </a:r>
          </a:p>
          <a:p>
            <a:pPr marL="342900" indent="-342900">
              <a:buAutoNum type="arabicPeriod"/>
            </a:pPr>
            <a:endParaRPr lang="es-MX" sz="1600" dirty="0"/>
          </a:p>
          <a:p>
            <a:pPr marL="342900" indent="-342900">
              <a:buAutoNum type="arabicPeriod"/>
            </a:pPr>
            <a:r>
              <a:rPr lang="es-MX" sz="1600" dirty="0"/>
              <a:t>El/la presidente/a de mesa, finalmente, deberá transcribir los resultados del acta de escrutinio a los certificados destinados a los/as fiscales partidarios que los soliciten (en los términos del artículo 102, CEN) y los firmará junto con el/la vicepresidente/a (vocal titular) y los/as fiscales presentes.</a:t>
            </a:r>
            <a:endParaRPr lang="es-AR" sz="16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725683-848D-47DC-9C99-B4F8A602D24A}"/>
              </a:ext>
            </a:extLst>
          </p:cNvPr>
          <p:cNvSpPr txBox="1"/>
          <p:nvPr/>
        </p:nvSpPr>
        <p:spPr>
          <a:xfrm>
            <a:off x="838200" y="5485399"/>
            <a:ext cx="110349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Las operaciones de transmisión de resultados preliminares desde el establecimiento deberán guardar estricta observancia sobre la aplicación del distanciamiento interpersonal, uso del barbijo y sanitización regular de manos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5054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309489" y="258249"/>
            <a:ext cx="11044311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s-MX" sz="3200" b="1" dirty="0">
                <a:solidFill>
                  <a:schemeClr val="bg1"/>
                </a:solidFill>
              </a:rPr>
              <a:t>En el acta de escrutinio, telegrama y certificados de escrutinio deberá asentar: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5342FC-61E8-419D-AD55-9B382D6C45A8}"/>
              </a:ext>
            </a:extLst>
          </p:cNvPr>
          <p:cNvSpPr txBox="1"/>
          <p:nvPr/>
        </p:nvSpPr>
        <p:spPr>
          <a:xfrm>
            <a:off x="107852" y="888146"/>
            <a:ext cx="1124594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2200" dirty="0"/>
          </a:p>
          <a:p>
            <a:r>
              <a:rPr lang="es-MX" sz="2200" dirty="0"/>
              <a:t>1. Cantidad de personas que concurrieron a votar. </a:t>
            </a:r>
          </a:p>
          <a:p>
            <a:r>
              <a:rPr lang="es-MX" sz="2200" dirty="0"/>
              <a:t>2. Cantidad de sobres utilizados.</a:t>
            </a:r>
          </a:p>
          <a:p>
            <a:r>
              <a:rPr lang="es-MX" sz="2200" dirty="0"/>
              <a:t>3. Diferencia –si existiere– entre la cantidad de votantes y sobres. </a:t>
            </a:r>
          </a:p>
          <a:p>
            <a:r>
              <a:rPr lang="es-MX" sz="2200" dirty="0"/>
              <a:t>4. Cantidad de votos de identidad impugnada y del personal del Comando General Electoral. </a:t>
            </a:r>
          </a:p>
          <a:p>
            <a:r>
              <a:rPr lang="es-MX" sz="2200" dirty="0"/>
              <a:t>5. Resultado de la cantidad de votos que obtuvo cada una de las agrupaciones (o listas). </a:t>
            </a:r>
          </a:p>
          <a:p>
            <a:r>
              <a:rPr lang="es-MX" sz="2200" dirty="0"/>
              <a:t>6. Cantidad de votos en blanco.</a:t>
            </a:r>
          </a:p>
          <a:p>
            <a:r>
              <a:rPr lang="es-MX" sz="2200" dirty="0"/>
              <a:t>7. Su firma, la firma del/de la vicepresidente/a (vocal auxiliar) y de los/as fiscales partidarios/as.</a:t>
            </a:r>
          </a:p>
          <a:p>
            <a:endParaRPr lang="es-MX" sz="2200" b="1" dirty="0"/>
          </a:p>
          <a:p>
            <a:r>
              <a:rPr lang="es-MX" sz="2200" b="1" dirty="0"/>
              <a:t>ASEGÚRESE DE QUE: </a:t>
            </a:r>
          </a:p>
          <a:p>
            <a:r>
              <a:rPr lang="es-MX" sz="2200" dirty="0"/>
              <a:t>• Los totales por columna coincidan con el total de votos emitidos. </a:t>
            </a:r>
          </a:p>
          <a:p>
            <a:r>
              <a:rPr lang="es-MX" sz="2200" dirty="0"/>
              <a:t>• Se encuentre identificado con número de mesa y circuito.</a:t>
            </a:r>
          </a:p>
          <a:p>
            <a:r>
              <a:rPr lang="es-MX" sz="2200" dirty="0"/>
              <a:t>• Los datos de los tres documentos coincidan.</a:t>
            </a:r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3688918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7"/>
          <p:cNvSpPr txBox="1">
            <a:spLocks noGrp="1"/>
          </p:cNvSpPr>
          <p:nvPr>
            <p:ph type="title"/>
          </p:nvPr>
        </p:nvSpPr>
        <p:spPr>
          <a:xfrm>
            <a:off x="416170" y="300453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MX" sz="3200" b="1" dirty="0">
                <a:solidFill>
                  <a:schemeClr val="bg1"/>
                </a:solidFill>
              </a:rPr>
              <a:t>En el acta de cierre deberá registrar: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5342FC-61E8-419D-AD55-9B382D6C45A8}"/>
              </a:ext>
            </a:extLst>
          </p:cNvPr>
          <p:cNvSpPr txBox="1"/>
          <p:nvPr/>
        </p:nvSpPr>
        <p:spPr>
          <a:xfrm>
            <a:off x="112541" y="1166842"/>
            <a:ext cx="1171897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MX" sz="2400" dirty="0"/>
          </a:p>
          <a:p>
            <a:r>
              <a:rPr lang="es-MX" sz="2400" dirty="0"/>
              <a:t>1. Nombre del/de la vicepresidente/a (vocal titular). </a:t>
            </a:r>
          </a:p>
          <a:p>
            <a:r>
              <a:rPr lang="es-MX" sz="2400" dirty="0"/>
              <a:t>2. Firma, nombre, apellido y número de documento de los/as fiscales que actuaron en la mesa indicando la agrupación política (o lista) a la que representaron. </a:t>
            </a:r>
          </a:p>
          <a:p>
            <a:r>
              <a:rPr lang="es-MX" sz="2400" dirty="0"/>
              <a:t>3. Nómina del personal del Comando General Electoral. </a:t>
            </a:r>
          </a:p>
          <a:p>
            <a:r>
              <a:rPr lang="es-MX" sz="2400" dirty="0"/>
              <a:t>4. Hará mención de las protestas que formulen los/as fiscales sobre el desarrollo del acto eleccionario y de las que hagan con referencia al escrutinio, si las hubiera (adjuntando las actas correspondientes). </a:t>
            </a:r>
          </a:p>
          <a:p>
            <a:r>
              <a:rPr lang="es-MX" sz="2400" dirty="0"/>
              <a:t>5. Hora de finalización del escrutinio.</a:t>
            </a:r>
          </a:p>
          <a:p>
            <a:r>
              <a:rPr lang="es-MX" sz="2400" dirty="0"/>
              <a:t>6. Firma, aclaración y DNI del/de la presidente/a de mesa y del/de la vicepresidente/a (vocal titular).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17732201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9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Devolución de materiales</a:t>
            </a:r>
            <a:endParaRPr/>
          </a:p>
        </p:txBody>
      </p:sp>
      <p:sp>
        <p:nvSpPr>
          <p:cNvPr id="485" name="Google Shape;485;p49"/>
          <p:cNvSpPr txBox="1"/>
          <p:nvPr/>
        </p:nvSpPr>
        <p:spPr>
          <a:xfrm>
            <a:off x="838200" y="1238315"/>
            <a:ext cx="8275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1) Depositar dentro de la urna</a:t>
            </a:r>
            <a:endParaRPr/>
          </a:p>
        </p:txBody>
      </p:sp>
      <p:pic>
        <p:nvPicPr>
          <p:cNvPr id="486" name="Google Shape;48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5662" y="2242779"/>
            <a:ext cx="9820676" cy="3176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0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Devolución de materiales</a:t>
            </a:r>
            <a:endParaRPr/>
          </a:p>
        </p:txBody>
      </p:sp>
      <p:sp>
        <p:nvSpPr>
          <p:cNvPr id="492" name="Google Shape;492;p50"/>
          <p:cNvSpPr txBox="1"/>
          <p:nvPr/>
        </p:nvSpPr>
        <p:spPr>
          <a:xfrm>
            <a:off x="838200" y="1238315"/>
            <a:ext cx="8275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2) Dentro del bolsín plástico especial para devolución de actas</a:t>
            </a:r>
            <a:endParaRPr sz="24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Google Shape;49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2926" y="2351812"/>
            <a:ext cx="9406147" cy="2819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1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Devolución de materiales</a:t>
            </a:r>
            <a:endParaRPr/>
          </a:p>
        </p:txBody>
      </p:sp>
      <p:sp>
        <p:nvSpPr>
          <p:cNvPr id="499" name="Google Shape;499;p51"/>
          <p:cNvSpPr txBox="1"/>
          <p:nvPr/>
        </p:nvSpPr>
        <p:spPr>
          <a:xfrm>
            <a:off x="838200" y="1238315"/>
            <a:ext cx="909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3) </a:t>
            </a:r>
            <a:r>
              <a:rPr lang="en-US" sz="2400" b="1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Desinfecte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el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bolsín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plástico</a:t>
            </a:r>
            <a:r>
              <a:rPr lang="en-US" sz="24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 </a:t>
            </a:r>
            <a:r>
              <a:rPr lang="en-US" sz="2400" b="1" i="0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solución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sanitizante</a:t>
            </a:r>
            <a:r>
              <a:rPr lang="en-US" sz="2400" b="1" i="0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1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51"/>
          <p:cNvPicPr preferRelativeResize="0"/>
          <p:nvPr/>
        </p:nvPicPr>
        <p:blipFill rotWithShape="1">
          <a:blip r:embed="rId3">
            <a:alphaModFix/>
          </a:blip>
          <a:srcRect l="35248"/>
          <a:stretch/>
        </p:blipFill>
        <p:spPr>
          <a:xfrm>
            <a:off x="2363372" y="2417062"/>
            <a:ext cx="5516302" cy="202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2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Devolución de materiales</a:t>
            </a:r>
            <a:endParaRPr/>
          </a:p>
        </p:txBody>
      </p:sp>
      <p:sp>
        <p:nvSpPr>
          <p:cNvPr id="506" name="Google Shape;506;p52"/>
          <p:cNvSpPr txBox="1"/>
          <p:nvPr/>
        </p:nvSpPr>
        <p:spPr>
          <a:xfrm>
            <a:off x="838200" y="1238315"/>
            <a:ext cx="8275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4) Debe entregar personalmente al/a la empleado/a del Correo</a:t>
            </a:r>
            <a:endParaRPr sz="2400" b="1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7" name="Google Shape;507;p52"/>
          <p:cNvPicPr preferRelativeResize="0"/>
          <p:nvPr/>
        </p:nvPicPr>
        <p:blipFill rotWithShape="1">
          <a:blip r:embed="rId3">
            <a:alphaModFix/>
          </a:blip>
          <a:srcRect b="22624"/>
          <a:stretch/>
        </p:blipFill>
        <p:spPr>
          <a:xfrm>
            <a:off x="1615425" y="1699977"/>
            <a:ext cx="8961149" cy="21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100" y="4546723"/>
            <a:ext cx="9913400" cy="98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4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Devolución de materiales</a:t>
            </a:r>
            <a:endParaRPr/>
          </a:p>
        </p:txBody>
      </p:sp>
      <p:pic>
        <p:nvPicPr>
          <p:cNvPr id="514" name="Google Shape;51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5462" y="3711376"/>
            <a:ext cx="1323265" cy="216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1731" y="3711376"/>
            <a:ext cx="1316220" cy="2168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05037" y="1315790"/>
            <a:ext cx="1369997" cy="22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1608" y="1315790"/>
            <a:ext cx="1409580" cy="225107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4"/>
          <p:cNvSpPr txBox="1">
            <a:spLocks noGrp="1"/>
          </p:cNvSpPr>
          <p:nvPr>
            <p:ph type="body" idx="1"/>
          </p:nvPr>
        </p:nvSpPr>
        <p:spPr>
          <a:xfrm>
            <a:off x="6096000" y="1579420"/>
            <a:ext cx="5141253" cy="415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La devolución del padrón conteniendo los troqueles no utilizados o no entregados y las actas de la mesa (de apertura, escrutinio y cierre), es condición necesaria para el cobro de la compensación económica.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5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Web y redes sociales</a:t>
            </a:r>
            <a:endParaRPr/>
          </a:p>
        </p:txBody>
      </p:sp>
      <p:grpSp>
        <p:nvGrpSpPr>
          <p:cNvPr id="524" name="Google Shape;524;p55"/>
          <p:cNvGrpSpPr/>
          <p:nvPr/>
        </p:nvGrpSpPr>
        <p:grpSpPr>
          <a:xfrm>
            <a:off x="2246220" y="4445312"/>
            <a:ext cx="7129688" cy="1423361"/>
            <a:chOff x="250825" y="4900613"/>
            <a:chExt cx="8713788" cy="1739609"/>
          </a:xfrm>
        </p:grpSpPr>
        <p:pic>
          <p:nvPicPr>
            <p:cNvPr id="525" name="Google Shape;525;p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0113" y="4900613"/>
              <a:ext cx="7416800" cy="10779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6" name="Google Shape;526;p55"/>
            <p:cNvSpPr txBox="1"/>
            <p:nvPr/>
          </p:nvSpPr>
          <p:spPr>
            <a:xfrm>
              <a:off x="250825" y="6000751"/>
              <a:ext cx="2449513" cy="6394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Cámara Nacional Electoral</a:t>
              </a:r>
              <a:endPara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55"/>
            <p:cNvSpPr txBox="1"/>
            <p:nvPr/>
          </p:nvSpPr>
          <p:spPr>
            <a:xfrm>
              <a:off x="2589213" y="6000750"/>
              <a:ext cx="1911350" cy="376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@CamaraElectoral</a:t>
              </a:r>
              <a:endPara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55"/>
            <p:cNvSpPr txBox="1"/>
            <p:nvPr/>
          </p:nvSpPr>
          <p:spPr>
            <a:xfrm>
              <a:off x="4427539" y="6000750"/>
              <a:ext cx="2447925" cy="6394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Cámara Nacional Electoral</a:t>
              </a:r>
              <a:endPara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55"/>
            <p:cNvSpPr txBox="1"/>
            <p:nvPr/>
          </p:nvSpPr>
          <p:spPr>
            <a:xfrm>
              <a:off x="6516688" y="6000750"/>
              <a:ext cx="2447925" cy="6394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Cámara Nacional Electoral</a:t>
              </a:r>
              <a:endParaRPr sz="1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0" name="Google Shape;530;p55"/>
          <p:cNvSpPr txBox="1"/>
          <p:nvPr/>
        </p:nvSpPr>
        <p:spPr>
          <a:xfrm>
            <a:off x="1825482" y="1420977"/>
            <a:ext cx="80645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www.electoral.gob.ar</a:t>
            </a:r>
            <a:endParaRPr sz="2400" b="1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55"/>
          <p:cNvSpPr txBox="1"/>
          <p:nvPr/>
        </p:nvSpPr>
        <p:spPr>
          <a:xfrm>
            <a:off x="1825482" y="2873172"/>
            <a:ext cx="8064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cnelectoral.capacitacion@pjn.gob.ar</a:t>
            </a:r>
            <a:endParaRPr sz="3200" b="1" i="0" u="none" strike="noStrike" cap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5"/>
          <p:cNvSpPr txBox="1"/>
          <p:nvPr/>
        </p:nvSpPr>
        <p:spPr>
          <a:xfrm>
            <a:off x="1263507" y="3429295"/>
            <a:ext cx="91884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CORREO ESCUELA DE CAPACITACIÓN Y EDUCACIÓN ELECTORAL</a:t>
            </a:r>
            <a:endParaRPr sz="12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5"/>
          <p:cNvSpPr txBox="1"/>
          <p:nvPr/>
        </p:nvSpPr>
        <p:spPr>
          <a:xfrm>
            <a:off x="1263507" y="2000330"/>
            <a:ext cx="918845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WEB OFICIAL CÁMARA NACIONAL ELECTORAL</a:t>
            </a:r>
            <a:endParaRPr sz="12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6"/>
          <p:cNvSpPr txBox="1">
            <a:spLocks noGrp="1"/>
          </p:cNvSpPr>
          <p:nvPr>
            <p:ph type="title"/>
          </p:nvPr>
        </p:nvSpPr>
        <p:spPr>
          <a:xfrm>
            <a:off x="838200" y="258249"/>
            <a:ext cx="10515600" cy="47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None/>
            </a:pPr>
            <a:r>
              <a:rPr lang="en-US" sz="32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Web y redes sociales</a:t>
            </a:r>
            <a:endParaRPr/>
          </a:p>
        </p:txBody>
      </p:sp>
      <p:pic>
        <p:nvPicPr>
          <p:cNvPr id="539" name="Google Shape;539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4013</Words>
  <Application>Microsoft Office PowerPoint</Application>
  <PresentationFormat>Panorámica</PresentationFormat>
  <Paragraphs>298</Paragraphs>
  <Slides>64</Slides>
  <Notes>64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68" baseType="lpstr">
      <vt:lpstr>Arial</vt:lpstr>
      <vt:lpstr>Inter</vt:lpstr>
      <vt:lpstr>Calibri</vt:lpstr>
      <vt:lpstr>Tema de Office</vt:lpstr>
      <vt:lpstr>Presentación de PowerPoint</vt:lpstr>
      <vt:lpstr>Autoridades de mesa</vt:lpstr>
      <vt:lpstr>Autoridades de mesa (Ac. CNE N° 62/21)</vt:lpstr>
      <vt:lpstr>¿Cuándo votamos?</vt:lpstr>
      <vt:lpstr>¿Qué elegimos?</vt:lpstr>
      <vt:lpstr>¿Qué elegimos?</vt:lpstr>
      <vt:lpstr>Presentación de PowerPoint</vt:lpstr>
      <vt:lpstr>1. Autoridades de mesa</vt:lpstr>
      <vt:lpstr>2. Fiscales partidarios</vt:lpstr>
      <vt:lpstr>3. Delegado/a (Justicia Nacional Electoral)</vt:lpstr>
      <vt:lpstr>4. Comando General Electoral</vt:lpstr>
      <vt:lpstr>Facilitador/a sanitario/a</vt:lpstr>
      <vt:lpstr>5. Personal del Correo</vt:lpstr>
      <vt:lpstr>6. Acompañantes cívico-electorales</vt:lpstr>
      <vt:lpstr>Presentación de PowerPoint</vt:lpstr>
      <vt:lpstr>Recomendaciones sanitarias</vt:lpstr>
      <vt:lpstr>Tareas preparatorias</vt:lpstr>
      <vt:lpstr>Cuarto Oscuro</vt:lpstr>
      <vt:lpstr>Apertura del Acto Electoral </vt:lpstr>
      <vt:lpstr>¿Quiénes deben votar?</vt:lpstr>
      <vt:lpstr>Documentos habilitantes</vt:lpstr>
      <vt:lpstr>¿Cómo corroborar el tipo de ejemplar?</vt:lpstr>
      <vt:lpstr>Documentos habilitantes</vt:lpstr>
      <vt:lpstr>Documentos válidos para votar</vt:lpstr>
      <vt:lpstr>¿Quiénes no pueden votar?</vt:lpstr>
      <vt:lpstr>Procedimiento de votación</vt:lpstr>
      <vt:lpstr>Procedimiento de votación</vt:lpstr>
      <vt:lpstr>Medidas de accesibilidad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Voto de identidad impugnada</vt:lpstr>
      <vt:lpstr>Presentación de PowerPoint</vt:lpstr>
      <vt:lpstr>Voto de identidad impugnada</vt:lpstr>
      <vt:lpstr>Presentación de PowerPoint</vt:lpstr>
      <vt:lpstr>Presentación de PowerPoint</vt:lpstr>
      <vt:lpstr>Cuarto oscuro y Boletas </vt:lpstr>
      <vt:lpstr>Presentación de PowerPoint</vt:lpstr>
      <vt:lpstr>Clausura del acto electoral</vt:lpstr>
      <vt:lpstr>Clausura del acto electoral</vt:lpstr>
      <vt:lpstr>Escrutinio de la mesa</vt:lpstr>
      <vt:lpstr>Apertura de la urna</vt:lpstr>
      <vt:lpstr>Apertura de la urna</vt:lpstr>
      <vt:lpstr>Presentación de PowerPoint</vt:lpstr>
      <vt:lpstr>A tener en cuenta:</vt:lpstr>
      <vt:lpstr>Votos afirmativos</vt:lpstr>
      <vt:lpstr>Votos afirmativos</vt:lpstr>
      <vt:lpstr>Votos en blanco : no expresa preferencia por ninguna lista.</vt:lpstr>
      <vt:lpstr>Votos nulos</vt:lpstr>
      <vt:lpstr>Votos nulos</vt:lpstr>
      <vt:lpstr>Votos recurridos</vt:lpstr>
      <vt:lpstr>Completar la documentación </vt:lpstr>
      <vt:lpstr>Confección de la documentación</vt:lpstr>
      <vt:lpstr>En el acta de escrutinio, telegrama y certificados de escrutinio deberá asentar:</vt:lpstr>
      <vt:lpstr>En el acta de cierre deberá registrar:</vt:lpstr>
      <vt:lpstr>Devolución de materiales</vt:lpstr>
      <vt:lpstr>Devolución de materiales</vt:lpstr>
      <vt:lpstr>Devolución de materiales</vt:lpstr>
      <vt:lpstr>Devolución de materiales</vt:lpstr>
      <vt:lpstr>Devolución de materiales</vt:lpstr>
      <vt:lpstr>Web y redes sociales</vt:lpstr>
      <vt:lpstr>Web y redes sociales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Pablo naranjo</dc:creator>
  <cp:lastModifiedBy>cspadaro045@gmail.com</cp:lastModifiedBy>
  <cp:revision>7</cp:revision>
  <dcterms:created xsi:type="dcterms:W3CDTF">2021-03-17T17:00:17Z</dcterms:created>
  <dcterms:modified xsi:type="dcterms:W3CDTF">2021-07-21T22:37:14Z</dcterms:modified>
</cp:coreProperties>
</file>